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sldIdLst>
    <p:sldId id="258" r:id="rId5"/>
    <p:sldId id="259" r:id="rId6"/>
    <p:sldId id="261" r:id="rId7"/>
    <p:sldId id="262" r:id="rId8"/>
    <p:sldId id="263" r:id="rId9"/>
    <p:sldId id="264" r:id="rId10"/>
    <p:sldId id="306" r:id="rId11"/>
    <p:sldId id="265" r:id="rId12"/>
    <p:sldId id="29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1" r:id="rId34"/>
    <p:sldId id="287" r:id="rId35"/>
    <p:sldId id="289" r:id="rId36"/>
    <p:sldId id="298" r:id="rId37"/>
    <p:sldId id="295" r:id="rId38"/>
    <p:sldId id="296" r:id="rId39"/>
    <p:sldId id="297" r:id="rId40"/>
    <p:sldId id="301" r:id="rId41"/>
    <p:sldId id="302" r:id="rId42"/>
    <p:sldId id="293" r:id="rId43"/>
    <p:sldId id="300" r:id="rId44"/>
    <p:sldId id="299" r:id="rId45"/>
    <p:sldId id="288" r:id="rId46"/>
    <p:sldId id="305" r:id="rId47"/>
    <p:sldId id="304" r:id="rId48"/>
    <p:sldId id="303" r:id="rId49"/>
    <p:sldId id="29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E5A31C-963E-49F5-99A3-2EBC9D6CACCD}" v="1134" dt="2024-04-03T16:04:58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24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90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26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93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8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40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72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6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10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3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98100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666083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732531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763653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90" y="4399617"/>
            <a:ext cx="720412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75303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1319909" y="2924199"/>
              <a:ext cx="2064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4D628C"/>
                  </a:solidFill>
                  <a:latin typeface="+mj-lt"/>
                </a:rPr>
                <a:t>QUEM SOMOS?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98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495648" y="273589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732531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763653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90" y="4399617"/>
            <a:ext cx="720412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75303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1104518" y="3201198"/>
              <a:ext cx="24952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4D628C"/>
                  </a:solidFill>
                  <a:latin typeface="+mj-lt"/>
                </a:rPr>
                <a:t>SEGMENTO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1E4411-DE54-A4C8-250B-DC43A8812B59}"/>
              </a:ext>
            </a:extLst>
          </p:cNvPr>
          <p:cNvSpPr txBox="1"/>
          <p:nvPr/>
        </p:nvSpPr>
        <p:spPr>
          <a:xfrm>
            <a:off x="5033297" y="1071373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Tecnologia de comunicação corporativa</a:t>
            </a:r>
          </a:p>
        </p:txBody>
      </p:sp>
    </p:spTree>
    <p:extLst>
      <p:ext uri="{BB962C8B-B14F-4D97-AF65-F5344CB8AC3E}">
        <p14:creationId xmlns:p14="http://schemas.microsoft.com/office/powerpoint/2010/main" val="185998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98100" y="2818133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763653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90" y="4399617"/>
            <a:ext cx="720412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75303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1126517" y="3198910"/>
              <a:ext cx="2245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4D628C"/>
                  </a:solidFill>
                  <a:latin typeface="+mj-lt"/>
                </a:rPr>
                <a:t>ATUAÇÃO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9DC391-6306-8A26-F78D-9BD3B034C378}"/>
              </a:ext>
            </a:extLst>
          </p:cNvPr>
          <p:cNvSpPr txBox="1"/>
          <p:nvPr/>
        </p:nvSpPr>
        <p:spPr>
          <a:xfrm>
            <a:off x="5033297" y="1071373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Tecnologia de comunicação corporativa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84BA1-C846-9C9E-1BCD-337D47C6DFD5}"/>
              </a:ext>
            </a:extLst>
          </p:cNvPr>
          <p:cNvSpPr txBox="1"/>
          <p:nvPr/>
        </p:nvSpPr>
        <p:spPr>
          <a:xfrm>
            <a:off x="5567924" y="2075785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Operamos no modelo B2B</a:t>
            </a:r>
          </a:p>
          <a:p>
            <a:r>
              <a:rPr lang="pt-BR"/>
              <a:t>Soluções tecnológicas e serviços</a:t>
            </a:r>
          </a:p>
        </p:txBody>
      </p:sp>
    </p:spTree>
    <p:extLst>
      <p:ext uri="{BB962C8B-B14F-4D97-AF65-F5344CB8AC3E}">
        <p14:creationId xmlns:p14="http://schemas.microsoft.com/office/powerpoint/2010/main" val="415635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98100" y="2845085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512636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90" y="4399617"/>
            <a:ext cx="720412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75303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1551507" y="3225054"/>
              <a:ext cx="1395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4D628C"/>
                  </a:solidFill>
                  <a:latin typeface="+mj-lt"/>
                </a:rPr>
                <a:t>FOCO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E879F6-BCF2-C214-E4BA-A0072925BC02}"/>
              </a:ext>
            </a:extLst>
          </p:cNvPr>
          <p:cNvSpPr txBox="1"/>
          <p:nvPr/>
        </p:nvSpPr>
        <p:spPr>
          <a:xfrm>
            <a:off x="5033297" y="1071373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Tecnologia de comunicação corporativa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E2A93D-6F32-794B-1635-BAEF685009F8}"/>
              </a:ext>
            </a:extLst>
          </p:cNvPr>
          <p:cNvSpPr txBox="1"/>
          <p:nvPr/>
        </p:nvSpPr>
        <p:spPr>
          <a:xfrm>
            <a:off x="5567924" y="2075785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Operamos no modelo B2B</a:t>
            </a:r>
          </a:p>
          <a:p>
            <a:r>
              <a:rPr lang="pt-BR"/>
              <a:t>Soluções tecnológicas e serviços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FCF8E1-5678-F532-03FB-746D0AF234F0}"/>
              </a:ext>
            </a:extLst>
          </p:cNvPr>
          <p:cNvSpPr txBox="1"/>
          <p:nvPr/>
        </p:nvSpPr>
        <p:spPr>
          <a:xfrm>
            <a:off x="5923929" y="3260584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Visualização de dados</a:t>
            </a:r>
          </a:p>
          <a:p>
            <a:r>
              <a:rPr lang="pt-BR"/>
              <a:t>Gráficos intuitivos</a:t>
            </a:r>
          </a:p>
        </p:txBody>
      </p:sp>
    </p:spTree>
    <p:extLst>
      <p:ext uri="{BB962C8B-B14F-4D97-AF65-F5344CB8AC3E}">
        <p14:creationId xmlns:p14="http://schemas.microsoft.com/office/powerpoint/2010/main" val="254868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98100" y="2818133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512636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89" y="4399617"/>
            <a:ext cx="515784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75303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1042821" y="3165491"/>
              <a:ext cx="24129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4D628C"/>
                  </a:solidFill>
                  <a:latin typeface="+mj-lt"/>
                </a:rPr>
                <a:t>INOVAÇÃO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BAB536-B74C-7EAE-A517-85DA8BAFE4D0}"/>
              </a:ext>
            </a:extLst>
          </p:cNvPr>
          <p:cNvSpPr txBox="1"/>
          <p:nvPr/>
        </p:nvSpPr>
        <p:spPr>
          <a:xfrm>
            <a:off x="5033297" y="1071373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Tecnologia de comunicação corporativa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2A3A23-D3D0-8917-B560-7089086263D4}"/>
              </a:ext>
            </a:extLst>
          </p:cNvPr>
          <p:cNvSpPr txBox="1"/>
          <p:nvPr/>
        </p:nvSpPr>
        <p:spPr>
          <a:xfrm>
            <a:off x="5567924" y="2075785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Operamos no modelo B2B</a:t>
            </a:r>
          </a:p>
          <a:p>
            <a:r>
              <a:rPr lang="pt-BR"/>
              <a:t>Soluções tecnológicas e serviços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A7487D-85E0-1CA6-93F1-38A04E0EDD5F}"/>
              </a:ext>
            </a:extLst>
          </p:cNvPr>
          <p:cNvSpPr txBox="1"/>
          <p:nvPr/>
        </p:nvSpPr>
        <p:spPr>
          <a:xfrm>
            <a:off x="5907920" y="3260584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Visualização de dados</a:t>
            </a:r>
          </a:p>
          <a:p>
            <a:r>
              <a:rPr lang="pt-BR"/>
              <a:t>Gráficos intuitivos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461FD-F47B-6545-4E39-7C37BCCCBA9F}"/>
              </a:ext>
            </a:extLst>
          </p:cNvPr>
          <p:cNvSpPr txBox="1"/>
          <p:nvPr/>
        </p:nvSpPr>
        <p:spPr>
          <a:xfrm>
            <a:off x="5506790" y="4474553"/>
            <a:ext cx="394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Acesso remoto </a:t>
            </a:r>
          </a:p>
          <a:p>
            <a:r>
              <a:rPr lang="pt-BR"/>
              <a:t>Solução de problemas automatizados</a:t>
            </a:r>
          </a:p>
        </p:txBody>
      </p:sp>
    </p:spTree>
    <p:extLst>
      <p:ext uri="{BB962C8B-B14F-4D97-AF65-F5344CB8AC3E}">
        <p14:creationId xmlns:p14="http://schemas.microsoft.com/office/powerpoint/2010/main" val="47085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C1936F82-C04C-8C37-5A44-5E175B44B7F2}"/>
              </a:ext>
            </a:extLst>
          </p:cNvPr>
          <p:cNvSpPr/>
          <p:nvPr/>
        </p:nvSpPr>
        <p:spPr>
          <a:xfrm>
            <a:off x="4133387" y="978070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439066" y="2900804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D3F8FD5-7FCB-F7D0-B8B2-47479AECCC6C}"/>
              </a:ext>
            </a:extLst>
          </p:cNvPr>
          <p:cNvSpPr/>
          <p:nvPr/>
        </p:nvSpPr>
        <p:spPr>
          <a:xfrm>
            <a:off x="4688511" y="2012224"/>
            <a:ext cx="512672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23772B2-6F4F-9C9B-4F3F-A7CDAB49A659}"/>
              </a:ext>
            </a:extLst>
          </p:cNvPr>
          <p:cNvSpPr/>
          <p:nvPr/>
        </p:nvSpPr>
        <p:spPr>
          <a:xfrm>
            <a:off x="5059818" y="3158973"/>
            <a:ext cx="5126366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80277752-F85F-5C14-4762-A513851BE4B9}"/>
              </a:ext>
            </a:extLst>
          </p:cNvPr>
          <p:cNvSpPr/>
          <p:nvPr/>
        </p:nvSpPr>
        <p:spPr>
          <a:xfrm>
            <a:off x="4657389" y="4399617"/>
            <a:ext cx="515784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E98A5EF9-8B6C-4622-6AFA-796615E7898D}"/>
              </a:ext>
            </a:extLst>
          </p:cNvPr>
          <p:cNvSpPr/>
          <p:nvPr/>
        </p:nvSpPr>
        <p:spPr>
          <a:xfrm>
            <a:off x="4133387" y="5486080"/>
            <a:ext cx="5157847" cy="803787"/>
          </a:xfrm>
          <a:prstGeom prst="homePlate">
            <a:avLst/>
          </a:prstGeom>
          <a:gradFill>
            <a:gsLst>
              <a:gs pos="100000">
                <a:srgbClr val="8095BF"/>
              </a:gs>
              <a:gs pos="37000">
                <a:srgbClr val="4D628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F60B0CC-0DF8-61CE-4F0D-0343602F48B9}"/>
              </a:ext>
            </a:extLst>
          </p:cNvPr>
          <p:cNvGrpSpPr/>
          <p:nvPr/>
        </p:nvGrpSpPr>
        <p:grpSpPr>
          <a:xfrm>
            <a:off x="413677" y="1639882"/>
            <a:ext cx="3671215" cy="3768965"/>
            <a:chOff x="413677" y="1639882"/>
            <a:chExt cx="3671215" cy="376896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9802AC2-9495-108F-BAF1-28C544A3705C}"/>
                </a:ext>
              </a:extLst>
            </p:cNvPr>
            <p:cNvSpPr/>
            <p:nvPr/>
          </p:nvSpPr>
          <p:spPr>
            <a:xfrm>
              <a:off x="413677" y="1639882"/>
              <a:ext cx="3671215" cy="37689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D925E8-3458-1D19-BC69-C1BF2DFB0A00}"/>
                </a:ext>
              </a:extLst>
            </p:cNvPr>
            <p:cNvSpPr/>
            <p:nvPr/>
          </p:nvSpPr>
          <p:spPr>
            <a:xfrm>
              <a:off x="588864" y="1802542"/>
              <a:ext cx="3284772" cy="33722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2934FAC-0FF5-7761-68B7-EE87DE22A36F}"/>
                </a:ext>
              </a:extLst>
            </p:cNvPr>
            <p:cNvSpPr txBox="1"/>
            <p:nvPr/>
          </p:nvSpPr>
          <p:spPr>
            <a:xfrm>
              <a:off x="717960" y="3201198"/>
              <a:ext cx="3062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4D628C"/>
                  </a:solidFill>
                  <a:latin typeface="+mj-lt"/>
                </a:rPr>
                <a:t>IMPORTÂNCIA</a:t>
              </a:r>
            </a:p>
          </p:txBody>
        </p:sp>
      </p:grp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7922DB14-ECD8-E971-DAFE-9EA4E61AA258}"/>
              </a:ext>
            </a:extLst>
          </p:cNvPr>
          <p:cNvGrpSpPr/>
          <p:nvPr/>
        </p:nvGrpSpPr>
        <p:grpSpPr>
          <a:xfrm>
            <a:off x="819752" y="970487"/>
            <a:ext cx="5003719" cy="5319380"/>
            <a:chOff x="819752" y="970487"/>
            <a:chExt cx="5003719" cy="531938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C4F71C0F-695D-0979-1F56-A273AA44380C}"/>
                </a:ext>
              </a:extLst>
            </p:cNvPr>
            <p:cNvGrpSpPr/>
            <p:nvPr/>
          </p:nvGrpSpPr>
          <p:grpSpPr>
            <a:xfrm>
              <a:off x="819752" y="970487"/>
              <a:ext cx="5003719" cy="5319380"/>
              <a:chOff x="819752" y="970487"/>
              <a:chExt cx="5003719" cy="5319380"/>
            </a:xfrm>
          </p:grpSpPr>
          <p:sp>
            <p:nvSpPr>
              <p:cNvPr id="38" name="Semicírculo 37">
                <a:extLst>
                  <a:ext uri="{FF2B5EF4-FFF2-40B4-BE49-F238E27FC236}">
                    <a16:creationId xmlns:a16="http://schemas.microsoft.com/office/drawing/2014/main" id="{7BA1759F-52F9-9D4E-5095-7DB94203B00D}"/>
                  </a:ext>
                </a:extLst>
              </p:cNvPr>
              <p:cNvSpPr/>
              <p:nvPr/>
            </p:nvSpPr>
            <p:spPr>
              <a:xfrm rot="5400000">
                <a:off x="351597" y="1748143"/>
                <a:ext cx="4607523" cy="3671214"/>
              </a:xfrm>
              <a:prstGeom prst="blockArc">
                <a:avLst>
                  <a:gd name="adj1" fmla="val 10726368"/>
                  <a:gd name="adj2" fmla="val 21530996"/>
                  <a:gd name="adj3" fmla="val 619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02B36B57-E163-2DFF-2DA1-C017A18B48BC}"/>
                  </a:ext>
                </a:extLst>
              </p:cNvPr>
              <p:cNvGrpSpPr/>
              <p:nvPr/>
            </p:nvGrpSpPr>
            <p:grpSpPr>
              <a:xfrm>
                <a:off x="4215637" y="3310109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2" name="Elipse 1041">
                  <a:extLst>
                    <a:ext uri="{FF2B5EF4-FFF2-40B4-BE49-F238E27FC236}">
                      <a16:creationId xmlns:a16="http://schemas.microsoft.com/office/drawing/2014/main" id="{695446BE-BEC4-7F04-F44A-8509631B6B4B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3" name="Elipse 1042">
                  <a:extLst>
                    <a:ext uri="{FF2B5EF4-FFF2-40B4-BE49-F238E27FC236}">
                      <a16:creationId xmlns:a16="http://schemas.microsoft.com/office/drawing/2014/main" id="{6405060B-9A22-6A35-DC4F-41FF36CFCA26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0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BCE29A7B-4203-1CA2-A8C3-38FE77295D2E}"/>
                  </a:ext>
                </a:extLst>
              </p:cNvPr>
              <p:cNvGrpSpPr/>
              <p:nvPr/>
            </p:nvGrpSpPr>
            <p:grpSpPr>
              <a:xfrm>
                <a:off x="3873636" y="458547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40" name="Elipse 1039">
                  <a:extLst>
                    <a:ext uri="{FF2B5EF4-FFF2-40B4-BE49-F238E27FC236}">
                      <a16:creationId xmlns:a16="http://schemas.microsoft.com/office/drawing/2014/main" id="{A4499680-33D9-D98B-72CD-E660ED101704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1" name="Elipse 1040">
                  <a:extLst>
                    <a:ext uri="{FF2B5EF4-FFF2-40B4-BE49-F238E27FC236}">
                      <a16:creationId xmlns:a16="http://schemas.microsoft.com/office/drawing/2014/main" id="{8DBE5575-15FF-EAA7-93C6-7048CB420F5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43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A273CD7A-C8F6-5F1F-9657-A7BB8DD595DF}"/>
                  </a:ext>
                </a:extLst>
              </p:cNvPr>
              <p:cNvGrpSpPr/>
              <p:nvPr/>
            </p:nvGrpSpPr>
            <p:grpSpPr>
              <a:xfrm>
                <a:off x="3083050" y="5375923"/>
                <a:ext cx="481122" cy="493933"/>
                <a:chOff x="6096000" y="2743200"/>
                <a:chExt cx="449178" cy="449178"/>
              </a:xfrm>
            </p:grpSpPr>
            <p:sp>
              <p:nvSpPr>
                <p:cNvPr id="1038" name="Elipse 1037">
                  <a:extLst>
                    <a:ext uri="{FF2B5EF4-FFF2-40B4-BE49-F238E27FC236}">
                      <a16:creationId xmlns:a16="http://schemas.microsoft.com/office/drawing/2014/main" id="{917C4FB1-680B-274F-D044-E812CB5A3809}"/>
                    </a:ext>
                  </a:extLst>
                </p:cNvPr>
                <p:cNvSpPr/>
                <p:nvPr/>
              </p:nvSpPr>
              <p:spPr>
                <a:xfrm>
                  <a:off x="6096000" y="2743200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9" name="Elipse 1038">
                  <a:extLst>
                    <a:ext uri="{FF2B5EF4-FFF2-40B4-BE49-F238E27FC236}">
                      <a16:creationId xmlns:a16="http://schemas.microsoft.com/office/drawing/2014/main" id="{93BD8ECB-33AA-7E14-DBBE-FDB2C9371E6B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7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DBEDB6A-501D-0E07-7C61-769B8AC9DEB2}"/>
                  </a:ext>
                </a:extLst>
              </p:cNvPr>
              <p:cNvGrpSpPr/>
              <p:nvPr/>
            </p:nvGrpSpPr>
            <p:grpSpPr>
              <a:xfrm>
                <a:off x="3838873" y="2048080"/>
                <a:ext cx="481122" cy="493933"/>
                <a:chOff x="6096004" y="2743198"/>
                <a:chExt cx="449178" cy="449178"/>
              </a:xfrm>
            </p:grpSpPr>
            <p:sp>
              <p:nvSpPr>
                <p:cNvPr id="1036" name="Elipse 1035">
                  <a:extLst>
                    <a:ext uri="{FF2B5EF4-FFF2-40B4-BE49-F238E27FC236}">
                      <a16:creationId xmlns:a16="http://schemas.microsoft.com/office/drawing/2014/main" id="{65A66DE7-69CE-F22F-BA75-92D5C09FB87C}"/>
                    </a:ext>
                  </a:extLst>
                </p:cNvPr>
                <p:cNvSpPr/>
                <p:nvPr/>
              </p:nvSpPr>
              <p:spPr>
                <a:xfrm>
                  <a:off x="6096004" y="2743198"/>
                  <a:ext cx="449178" cy="4491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7" name="Elipse 1036">
                  <a:extLst>
                    <a:ext uri="{FF2B5EF4-FFF2-40B4-BE49-F238E27FC236}">
                      <a16:creationId xmlns:a16="http://schemas.microsoft.com/office/drawing/2014/main" id="{45F64EC4-7FF9-D0C4-7F2C-47B1F3E70489}"/>
                    </a:ext>
                  </a:extLst>
                </p:cNvPr>
                <p:cNvSpPr/>
                <p:nvPr/>
              </p:nvSpPr>
              <p:spPr>
                <a:xfrm flipH="1">
                  <a:off x="6128459" y="2775659"/>
                  <a:ext cx="384260" cy="384260"/>
                </a:xfrm>
                <a:prstGeom prst="ellipse">
                  <a:avLst/>
                </a:prstGeom>
                <a:gradFill>
                  <a:gsLst>
                    <a:gs pos="100000">
                      <a:srgbClr val="8095BF"/>
                    </a:gs>
                    <a:gs pos="29000">
                      <a:srgbClr val="4D628C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F475AD93-D33F-B6C9-2872-8E9B85EA2F46}"/>
                  </a:ext>
                </a:extLst>
              </p:cNvPr>
              <p:cNvSpPr/>
              <p:nvPr/>
            </p:nvSpPr>
            <p:spPr>
              <a:xfrm>
                <a:off x="3088562" y="1244295"/>
                <a:ext cx="481122" cy="4939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1DCCFBF-99F6-908C-9E5C-703A45FE5C7E}"/>
                  </a:ext>
                </a:extLst>
              </p:cNvPr>
              <p:cNvSpPr/>
              <p:nvPr/>
            </p:nvSpPr>
            <p:spPr>
              <a:xfrm rot="10800000" flipH="1">
                <a:off x="3126498" y="1279420"/>
                <a:ext cx="411587" cy="422547"/>
              </a:xfrm>
              <a:prstGeom prst="ellipse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Hexágono 59">
                <a:extLst>
                  <a:ext uri="{FF2B5EF4-FFF2-40B4-BE49-F238E27FC236}">
                    <a16:creationId xmlns:a16="http://schemas.microsoft.com/office/drawing/2014/main" id="{7172A03A-926B-15A9-B8ED-704E43F38EA1}"/>
                  </a:ext>
                </a:extLst>
              </p:cNvPr>
              <p:cNvSpPr/>
              <p:nvPr/>
            </p:nvSpPr>
            <p:spPr>
              <a:xfrm>
                <a:off x="3901073" y="97048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Hexágono 62">
                <a:extLst>
                  <a:ext uri="{FF2B5EF4-FFF2-40B4-BE49-F238E27FC236}">
                    <a16:creationId xmlns:a16="http://schemas.microsoft.com/office/drawing/2014/main" id="{CFCF3EEF-5503-5CCE-A3CA-4D3AE1F3DB8B}"/>
                  </a:ext>
                </a:extLst>
              </p:cNvPr>
              <p:cNvSpPr/>
              <p:nvPr/>
            </p:nvSpPr>
            <p:spPr>
              <a:xfrm>
                <a:off x="4456197" y="2004641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Hexágono 1023">
                <a:extLst>
                  <a:ext uri="{FF2B5EF4-FFF2-40B4-BE49-F238E27FC236}">
                    <a16:creationId xmlns:a16="http://schemas.microsoft.com/office/drawing/2014/main" id="{3B54DA74-2B6A-66CA-ACF1-F3C5B5C5F0F9}"/>
                  </a:ext>
                </a:extLst>
              </p:cNvPr>
              <p:cNvSpPr/>
              <p:nvPr/>
            </p:nvSpPr>
            <p:spPr>
              <a:xfrm>
                <a:off x="4827504" y="3151390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2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Hexágono 1024">
                <a:extLst>
                  <a:ext uri="{FF2B5EF4-FFF2-40B4-BE49-F238E27FC236}">
                    <a16:creationId xmlns:a16="http://schemas.microsoft.com/office/drawing/2014/main" id="{4637D60C-0F04-282D-9E28-CDCFCDA36966}"/>
                  </a:ext>
                </a:extLst>
              </p:cNvPr>
              <p:cNvSpPr/>
              <p:nvPr/>
            </p:nvSpPr>
            <p:spPr>
              <a:xfrm>
                <a:off x="4425075" y="4392034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28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Hexágono 1025">
                <a:extLst>
                  <a:ext uri="{FF2B5EF4-FFF2-40B4-BE49-F238E27FC236}">
                    <a16:creationId xmlns:a16="http://schemas.microsoft.com/office/drawing/2014/main" id="{7C83E80D-FB8D-539B-48D2-053BC98B59D0}"/>
                  </a:ext>
                </a:extLst>
              </p:cNvPr>
              <p:cNvSpPr/>
              <p:nvPr/>
            </p:nvSpPr>
            <p:spPr>
              <a:xfrm>
                <a:off x="3901073" y="5478497"/>
                <a:ext cx="995967" cy="811370"/>
              </a:xfrm>
              <a:prstGeom prst="hexagon">
                <a:avLst/>
              </a:prstGeom>
              <a:gradFill>
                <a:gsLst>
                  <a:gs pos="100000">
                    <a:srgbClr val="8095BF"/>
                  </a:gs>
                  <a:gs pos="31000">
                    <a:srgbClr val="4D628C"/>
                  </a:gs>
                </a:gsLst>
                <a:lin ang="0" scaled="1"/>
              </a:gradFill>
              <a:ln>
                <a:noFill/>
              </a:ln>
              <a:effectLst>
                <a:outerShdw blurRad="889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45" name="Gráfico 1044">
              <a:extLst>
                <a:ext uri="{FF2B5EF4-FFF2-40B4-BE49-F238E27FC236}">
                  <a16:creationId xmlns:a16="http://schemas.microsoft.com/office/drawing/2014/main" id="{0F8D4695-A512-65FC-0F47-142E273E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7935"/>
            <a:stretch/>
          </p:blipFill>
          <p:spPr>
            <a:xfrm>
              <a:off x="4059926" y="5509988"/>
              <a:ext cx="696708" cy="701697"/>
            </a:xfrm>
            <a:prstGeom prst="rect">
              <a:avLst/>
            </a:prstGeom>
          </p:spPr>
        </p:pic>
        <p:pic>
          <p:nvPicPr>
            <p:cNvPr id="1047" name="Gráfico 1046">
              <a:extLst>
                <a:ext uri="{FF2B5EF4-FFF2-40B4-BE49-F238E27FC236}">
                  <a16:creationId xmlns:a16="http://schemas.microsoft.com/office/drawing/2014/main" id="{FFC77F12-4CB0-CC57-3254-64A80D34D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7817" b="19206"/>
            <a:stretch/>
          </p:blipFill>
          <p:spPr>
            <a:xfrm>
              <a:off x="4002175" y="976467"/>
              <a:ext cx="828211" cy="741761"/>
            </a:xfrm>
            <a:prstGeom prst="rect">
              <a:avLst/>
            </a:prstGeom>
          </p:spPr>
        </p:pic>
        <p:pic>
          <p:nvPicPr>
            <p:cNvPr id="1049" name="Gráfico 1048">
              <a:extLst>
                <a:ext uri="{FF2B5EF4-FFF2-40B4-BE49-F238E27FC236}">
                  <a16:creationId xmlns:a16="http://schemas.microsoft.com/office/drawing/2014/main" id="{699AD19E-501F-8E0A-F6DB-FB5A581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7907"/>
            <a:stretch/>
          </p:blipFill>
          <p:spPr>
            <a:xfrm>
              <a:off x="4665165" y="2100864"/>
              <a:ext cx="612800" cy="628835"/>
            </a:xfrm>
            <a:prstGeom prst="rect">
              <a:avLst/>
            </a:prstGeom>
          </p:spPr>
        </p:pic>
        <p:pic>
          <p:nvPicPr>
            <p:cNvPr id="1051" name="Gráfico 1050">
              <a:extLst>
                <a:ext uri="{FF2B5EF4-FFF2-40B4-BE49-F238E27FC236}">
                  <a16:creationId xmlns:a16="http://schemas.microsoft.com/office/drawing/2014/main" id="{3A39B142-F13D-F0B5-B075-2584A745A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943" t="6019" r="7720" b="20648"/>
            <a:stretch/>
          </p:blipFill>
          <p:spPr>
            <a:xfrm>
              <a:off x="5033297" y="3233632"/>
              <a:ext cx="610564" cy="629177"/>
            </a:xfrm>
            <a:prstGeom prst="rect">
              <a:avLst/>
            </a:prstGeom>
          </p:spPr>
        </p:pic>
        <p:pic>
          <p:nvPicPr>
            <p:cNvPr id="1053" name="Gráfico 1052">
              <a:extLst>
                <a:ext uri="{FF2B5EF4-FFF2-40B4-BE49-F238E27FC236}">
                  <a16:creationId xmlns:a16="http://schemas.microsoft.com/office/drawing/2014/main" id="{18F69BA4-EF1B-CB5F-9339-70F50BC9F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8778" r="20284" b="19341"/>
            <a:stretch/>
          </p:blipFill>
          <p:spPr>
            <a:xfrm>
              <a:off x="4736231" y="4488604"/>
              <a:ext cx="373653" cy="618230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E79D1A-BB12-9D92-56EA-96AC088D53B1}"/>
              </a:ext>
            </a:extLst>
          </p:cNvPr>
          <p:cNvSpPr txBox="1"/>
          <p:nvPr/>
        </p:nvSpPr>
        <p:spPr>
          <a:xfrm>
            <a:off x="5033297" y="1071373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Tecnologia de comunicação corporativa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BA5BF4-94E7-FDA8-39EF-B9006D599708}"/>
              </a:ext>
            </a:extLst>
          </p:cNvPr>
          <p:cNvSpPr txBox="1"/>
          <p:nvPr/>
        </p:nvSpPr>
        <p:spPr>
          <a:xfrm>
            <a:off x="5567924" y="2075785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Operamos no modelo B2B</a:t>
            </a:r>
          </a:p>
          <a:p>
            <a:r>
              <a:rPr lang="pt-BR"/>
              <a:t>Soluções tecnológicas e serviços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E9264A-F74E-D3EE-087C-EF4E510106EF}"/>
              </a:ext>
            </a:extLst>
          </p:cNvPr>
          <p:cNvSpPr txBox="1"/>
          <p:nvPr/>
        </p:nvSpPr>
        <p:spPr>
          <a:xfrm>
            <a:off x="5907920" y="3260584"/>
            <a:ext cx="369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Visualização de dados</a:t>
            </a:r>
          </a:p>
          <a:p>
            <a:r>
              <a:rPr lang="pt-BR"/>
              <a:t>Gráficos intuitivos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25748E-D91F-6FA1-018C-11B9E9B60600}"/>
              </a:ext>
            </a:extLst>
          </p:cNvPr>
          <p:cNvSpPr txBox="1"/>
          <p:nvPr/>
        </p:nvSpPr>
        <p:spPr>
          <a:xfrm>
            <a:off x="5506790" y="4474553"/>
            <a:ext cx="394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Acesso remoto </a:t>
            </a:r>
          </a:p>
          <a:p>
            <a:r>
              <a:rPr lang="pt-BR"/>
              <a:t>Solução de problemas automatizados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71CB7C-8958-5A1C-926C-5D9FC185EBB8}"/>
              </a:ext>
            </a:extLst>
          </p:cNvPr>
          <p:cNvSpPr txBox="1"/>
          <p:nvPr/>
        </p:nvSpPr>
        <p:spPr>
          <a:xfrm>
            <a:off x="5033297" y="5538783"/>
            <a:ext cx="394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Diminuir o tempo de inatividade de TVs corporativas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740276-2FAF-DE7D-0104-B035162EBC54}"/>
              </a:ext>
            </a:extLst>
          </p:cNvPr>
          <p:cNvSpPr txBox="1"/>
          <p:nvPr/>
        </p:nvSpPr>
        <p:spPr>
          <a:xfrm rot="16200000">
            <a:off x="11058152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B10A23-856F-BBB9-2674-A73DCC6A8EA0}"/>
              </a:ext>
            </a:extLst>
          </p:cNvPr>
          <p:cNvSpPr txBox="1"/>
          <p:nvPr/>
        </p:nvSpPr>
        <p:spPr>
          <a:xfrm>
            <a:off x="-2878040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</p:spTree>
    <p:extLst>
      <p:ext uri="{BB962C8B-B14F-4D97-AF65-F5344CB8AC3E}">
        <p14:creationId xmlns:p14="http://schemas.microsoft.com/office/powerpoint/2010/main" val="354309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69E006D-A5D3-3DDE-9A5D-F8EA59F940F8}"/>
              </a:ext>
            </a:extLst>
          </p:cNvPr>
          <p:cNvSpPr txBox="1"/>
          <p:nvPr/>
        </p:nvSpPr>
        <p:spPr>
          <a:xfrm rot="16200000">
            <a:off x="10551017" y="3251625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867445"/>
            <a:ext cx="430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480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69449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Desenvolvedor Back-</a:t>
            </a:r>
            <a:r>
              <a:rPr lang="pt-BR" sz="1600" b="0" i="0" err="1">
                <a:effectLst/>
                <a:latin typeface="Söhne"/>
              </a:rPr>
              <a:t>end</a:t>
            </a:r>
            <a:r>
              <a:rPr lang="pt-BR" sz="1600" b="0" i="0">
                <a:effectLst/>
                <a:latin typeface="Söhne"/>
              </a:rPr>
              <a:t> com expertise em construção e manutenção de sistemas robustos e escaláveis. Experiência sólida em design de banco de dados, API </a:t>
            </a:r>
            <a:r>
              <a:rPr lang="pt-BR" sz="1600" b="0" i="0" err="1">
                <a:effectLst/>
                <a:latin typeface="Söhne"/>
              </a:rPr>
              <a:t>RESTful</a:t>
            </a:r>
            <a:r>
              <a:rPr lang="pt-BR" sz="1600" b="0" i="0">
                <a:effectLst/>
                <a:latin typeface="Söhne"/>
              </a:rPr>
              <a:t> e integração de sistemas. Comprometido com a eficiência, segurança e desempenho, buscando constantemente otimizar o código e implementar melhores práticas de desenvolvimento.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29" name="Imagem 28" descr="Visualização da imagem">
            <a:extLst>
              <a:ext uri="{FF2B5EF4-FFF2-40B4-BE49-F238E27FC236}">
                <a16:creationId xmlns:a16="http://schemas.microsoft.com/office/drawing/2014/main" id="{864CCFBE-F4C9-D977-62E3-47D35E47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FAFA8915-C872-98BB-C47C-DFC465C6E5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37" name="Imagem 36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A5C169F3-B42B-B712-C60E-AF5593D14F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3050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9CB2D2C9-CB99-D509-A2CB-3645D7679D7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9001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B7C4AC3-C17D-BF25-A19C-3F4E99171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34" b="50670"/>
          <a:stretch/>
        </p:blipFill>
        <p:spPr>
          <a:xfrm>
            <a:off x="1349829" y="1223964"/>
            <a:ext cx="2417310" cy="2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CBEAF5-5EEC-129C-C8C5-4C5E03B7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24" b="50800"/>
          <a:stretch/>
        </p:blipFill>
        <p:spPr>
          <a:xfrm>
            <a:off x="1349828" y="1223964"/>
            <a:ext cx="4639492" cy="2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1E8FC6D-BB3B-7D56-87E4-E72860212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97" b="50651"/>
          <a:stretch/>
        </p:blipFill>
        <p:spPr>
          <a:xfrm>
            <a:off x="1349828" y="1223964"/>
            <a:ext cx="7024552" cy="25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097B52-8E26-CC77-0685-24B496AFD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0"/>
          <a:stretch/>
        </p:blipFill>
        <p:spPr>
          <a:xfrm>
            <a:off x="1349828" y="1223964"/>
            <a:ext cx="9492344" cy="2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097B52-8E26-CC77-0685-24B496AFD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0"/>
          <a:stretch/>
        </p:blipFill>
        <p:spPr>
          <a:xfrm>
            <a:off x="1349828" y="1223964"/>
            <a:ext cx="9492344" cy="251745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2D098FC-FA5C-9462-9257-A36CDD3F9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00" r="74484"/>
          <a:stretch/>
        </p:blipFill>
        <p:spPr>
          <a:xfrm>
            <a:off x="1349828" y="3741420"/>
            <a:ext cx="2422072" cy="2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097B52-8E26-CC77-0685-24B496AFD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0"/>
          <a:stretch/>
        </p:blipFill>
        <p:spPr>
          <a:xfrm>
            <a:off x="1349828" y="1223964"/>
            <a:ext cx="9492344" cy="25174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F3694A-9406-B1E7-B5CA-84B40683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00" r="51124"/>
          <a:stretch/>
        </p:blipFill>
        <p:spPr>
          <a:xfrm>
            <a:off x="1349828" y="3741420"/>
            <a:ext cx="4639492" cy="2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097B52-8E26-CC77-0685-24B496AFD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0"/>
          <a:stretch/>
        </p:blipFill>
        <p:spPr>
          <a:xfrm>
            <a:off x="1349828" y="1223964"/>
            <a:ext cx="9492344" cy="25174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921C61-0899-5810-C62D-EB51C1C5E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00" r="26063"/>
          <a:stretch/>
        </p:blipFill>
        <p:spPr>
          <a:xfrm>
            <a:off x="1349828" y="3741420"/>
            <a:ext cx="7018317" cy="2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439066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STORY BOARD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D35B0E-BBAB-E45F-8E53-0FA31720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9828" y="1223964"/>
            <a:ext cx="9492344" cy="5116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097B52-8E26-CC77-0685-24B496AFD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0"/>
          <a:stretch/>
        </p:blipFill>
        <p:spPr>
          <a:xfrm>
            <a:off x="1349828" y="1223964"/>
            <a:ext cx="9492344" cy="251745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C5B4B8A-4F39-7B57-9514-EB123703F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00"/>
          <a:stretch/>
        </p:blipFill>
        <p:spPr>
          <a:xfrm>
            <a:off x="1349828" y="3741420"/>
            <a:ext cx="9492344" cy="25993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F754F6-35E0-FEDD-23B5-7B7DB5D77753}"/>
              </a:ext>
            </a:extLst>
          </p:cNvPr>
          <p:cNvSpPr txBox="1"/>
          <p:nvPr/>
        </p:nvSpPr>
        <p:spPr>
          <a:xfrm rot="16200000">
            <a:off x="10013956" y="3013501"/>
            <a:ext cx="531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PROTO-PERSONA</a:t>
            </a:r>
          </a:p>
        </p:txBody>
      </p:sp>
    </p:spTree>
    <p:extLst>
      <p:ext uri="{BB962C8B-B14F-4D97-AF65-F5344CB8AC3E}">
        <p14:creationId xmlns:p14="http://schemas.microsoft.com/office/powerpoint/2010/main" val="27739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B557DC-BC3E-9FF7-C19F-55CBD998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PROTO-PERSONA</a:t>
            </a:r>
          </a:p>
        </p:txBody>
      </p:sp>
    </p:spTree>
    <p:extLst>
      <p:ext uri="{BB962C8B-B14F-4D97-AF65-F5344CB8AC3E}">
        <p14:creationId xmlns:p14="http://schemas.microsoft.com/office/powerpoint/2010/main" val="97110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8961011" y="3013501"/>
            <a:ext cx="531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PROTO-PERSONA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C21AC0-CE99-080C-B5DC-989DA81E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04" y="1248899"/>
            <a:ext cx="9607831" cy="50246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8C946D-8517-9558-1108-C396BEC3121E}"/>
              </a:ext>
            </a:extLst>
          </p:cNvPr>
          <p:cNvSpPr txBox="1"/>
          <p:nvPr/>
        </p:nvSpPr>
        <p:spPr>
          <a:xfrm rot="16200000">
            <a:off x="10143925" y="3013501"/>
            <a:ext cx="531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LEAN-UX CANVAS</a:t>
            </a:r>
          </a:p>
        </p:txBody>
      </p:sp>
    </p:spTree>
    <p:extLst>
      <p:ext uri="{BB962C8B-B14F-4D97-AF65-F5344CB8AC3E}">
        <p14:creationId xmlns:p14="http://schemas.microsoft.com/office/powerpoint/2010/main" val="74982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39914" y="1221165"/>
            <a:ext cx="4760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480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57704"/>
            <a:ext cx="4414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Desenvolvedor Front-</a:t>
            </a:r>
            <a:r>
              <a:rPr lang="pt-BR" sz="1600" b="0" i="0" err="1">
                <a:effectLst/>
                <a:latin typeface="Söhne"/>
              </a:rPr>
              <a:t>end</a:t>
            </a:r>
            <a:r>
              <a:rPr lang="pt-BR" sz="1600" b="0" i="0">
                <a:effectLst/>
                <a:latin typeface="Söhne"/>
              </a:rPr>
              <a:t> apaixonado por criar interfaces web dinâmicas e atraentes. Proficiente em HTML, CSS e </a:t>
            </a:r>
            <a:r>
              <a:rPr lang="pt-BR" sz="1600" b="0" i="0" err="1">
                <a:effectLst/>
                <a:latin typeface="Söhne"/>
              </a:rPr>
              <a:t>JavaScript</a:t>
            </a:r>
            <a:r>
              <a:rPr lang="pt-BR" sz="1600" b="0" i="0">
                <a:effectLst/>
                <a:latin typeface="Söhne"/>
              </a:rPr>
              <a:t>, com experiência em frameworks modernos como </a:t>
            </a:r>
            <a:r>
              <a:rPr lang="pt-BR" sz="1600" b="0" i="0" err="1">
                <a:effectLst/>
                <a:latin typeface="Söhne"/>
              </a:rPr>
              <a:t>React</a:t>
            </a:r>
            <a:r>
              <a:rPr lang="pt-BR" sz="1600" b="0" i="0">
                <a:effectLst/>
                <a:latin typeface="Söhne"/>
              </a:rPr>
              <a:t>, Angular e Vue.js. Capacidade comprovada de traduzir designs de UI/UX em código funcional e responsivo, garantindo uma experiência do usuário excepcional.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4" name="Imagem 13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F91723F-DC81-D76F-A32F-42695AAE2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773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5" name="Imagem 14" descr="Visualização da imagem">
            <a:extLst>
              <a:ext uri="{FF2B5EF4-FFF2-40B4-BE49-F238E27FC236}">
                <a16:creationId xmlns:a16="http://schemas.microsoft.com/office/drawing/2014/main" id="{BE28C560-703D-8B1C-3E63-7E648FCA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5353050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9FA219-0311-072E-8C0C-2F3FE02BF3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9429001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0" name="Imagem 19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29DDEAB5-C85B-F76E-8F71-729B4039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1603615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EFEC7FD7-6B53-60E6-3E4F-1828BE845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6761096" y="1373127"/>
            <a:ext cx="2343802" cy="362620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27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8961011" y="3013501"/>
            <a:ext cx="531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LEAN-UX CANVAS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5BF9130A-30E2-4E4C-6405-2E90A02A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11" name="Imagem 10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F994DF76-15F7-9AA6-199A-9084EBBA1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2559" y="1299970"/>
            <a:ext cx="1253888" cy="13934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373EC0-1E2D-42B1-28B4-FBDFCFDC88E4}"/>
              </a:ext>
            </a:extLst>
          </p:cNvPr>
          <p:cNvSpPr txBox="1"/>
          <p:nvPr/>
        </p:nvSpPr>
        <p:spPr>
          <a:xfrm rot="16200000">
            <a:off x="11248317" y="2886501"/>
            <a:ext cx="303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BACKLOG</a:t>
            </a:r>
          </a:p>
        </p:txBody>
      </p:sp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0BF4D30-F44E-BCBC-7B4B-5841FAD95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58" y="1071373"/>
            <a:ext cx="9695548" cy="54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13455C5D-C70B-8238-ED40-CF992EC9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3BA1987-BF9D-EE02-48C9-96FE7A2B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4140211 w 12192000"/>
              <a:gd name="connsiteY0" fmla="*/ 2703175 h 6858000"/>
              <a:gd name="connsiteX1" fmla="*/ 3365717 w 12192000"/>
              <a:gd name="connsiteY1" fmla="*/ 3023982 h 6858000"/>
              <a:gd name="connsiteX2" fmla="*/ 267831 w 12192000"/>
              <a:gd name="connsiteY2" fmla="*/ 6121866 h 6858000"/>
              <a:gd name="connsiteX3" fmla="*/ 27227 w 12192000"/>
              <a:gd name="connsiteY3" fmla="*/ 6484197 h 6858000"/>
              <a:gd name="connsiteX4" fmla="*/ 1 w 12192000"/>
              <a:gd name="connsiteY4" fmla="*/ 6562035 h 6858000"/>
              <a:gd name="connsiteX5" fmla="*/ 1 w 12192000"/>
              <a:gd name="connsiteY5" fmla="*/ 6857997 h 6858000"/>
              <a:gd name="connsiteX6" fmla="*/ 8331564 w 12192000"/>
              <a:gd name="connsiteY6" fmla="*/ 6857998 h 6858000"/>
              <a:gd name="connsiteX7" fmla="*/ 8328383 w 12192000"/>
              <a:gd name="connsiteY7" fmla="*/ 6791374 h 6858000"/>
              <a:gd name="connsiteX8" fmla="*/ 8012590 w 12192000"/>
              <a:gd name="connsiteY8" fmla="*/ 6121866 h 6858000"/>
              <a:gd name="connsiteX9" fmla="*/ 4914706 w 12192000"/>
              <a:gd name="connsiteY9" fmla="*/ 3023982 h 6858000"/>
              <a:gd name="connsiteX10" fmla="*/ 4140211 w 12192000"/>
              <a:gd name="connsiteY10" fmla="*/ 2703175 h 6858000"/>
              <a:gd name="connsiteX11" fmla="*/ 1 w 12192000"/>
              <a:gd name="connsiteY11" fmla="*/ 1 h 6858000"/>
              <a:gd name="connsiteX12" fmla="*/ 1 w 12192000"/>
              <a:gd name="connsiteY12" fmla="*/ 1994452 h 6858000"/>
              <a:gd name="connsiteX13" fmla="*/ 868777 w 12192000"/>
              <a:gd name="connsiteY13" fmla="*/ 2863227 h 6858000"/>
              <a:gd name="connsiteX14" fmla="*/ 2417766 w 12192000"/>
              <a:gd name="connsiteY14" fmla="*/ 2863227 h 6858000"/>
              <a:gd name="connsiteX15" fmla="*/ 5280992 w 12192000"/>
              <a:gd name="connsiteY15" fmla="*/ 1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4140211" y="2703175"/>
                </a:moveTo>
                <a:cubicBezTo>
                  <a:pt x="3859899" y="2703176"/>
                  <a:pt x="3579587" y="2810111"/>
                  <a:pt x="3365717" y="3023982"/>
                </a:cubicBezTo>
                <a:lnTo>
                  <a:pt x="267831" y="6121866"/>
                </a:lnTo>
                <a:cubicBezTo>
                  <a:pt x="160896" y="6228801"/>
                  <a:pt x="80695" y="6352347"/>
                  <a:pt x="27227" y="6484197"/>
                </a:cubicBezTo>
                <a:lnTo>
                  <a:pt x="1" y="6562035"/>
                </a:lnTo>
                <a:lnTo>
                  <a:pt x="1" y="6857997"/>
                </a:lnTo>
                <a:lnTo>
                  <a:pt x="8331564" y="6857998"/>
                </a:lnTo>
                <a:lnTo>
                  <a:pt x="8328383" y="6791374"/>
                </a:lnTo>
                <a:cubicBezTo>
                  <a:pt x="8304992" y="6547009"/>
                  <a:pt x="8199727" y="6309003"/>
                  <a:pt x="8012590" y="6121866"/>
                </a:cubicBezTo>
                <a:lnTo>
                  <a:pt x="4914706" y="3023982"/>
                </a:lnTo>
                <a:cubicBezTo>
                  <a:pt x="4700835" y="2810111"/>
                  <a:pt x="4420523" y="2703176"/>
                  <a:pt x="4140211" y="2703175"/>
                </a:cubicBezTo>
                <a:close/>
                <a:moveTo>
                  <a:pt x="1" y="1"/>
                </a:moveTo>
                <a:lnTo>
                  <a:pt x="1" y="1994452"/>
                </a:lnTo>
                <a:lnTo>
                  <a:pt x="868777" y="2863227"/>
                </a:lnTo>
                <a:cubicBezTo>
                  <a:pt x="1296518" y="3290969"/>
                  <a:pt x="1990025" y="3290969"/>
                  <a:pt x="2417766" y="2863227"/>
                </a:cubicBezTo>
                <a:lnTo>
                  <a:pt x="5280992" y="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innerShdw blurRad="1270000">
              <a:prstClr val="black"/>
            </a:inn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10257716" y="3013501"/>
            <a:ext cx="303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BACKLOG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B6380A6-4ECB-7169-2879-14CFB4937A3A}"/>
              </a:ext>
            </a:extLst>
          </p:cNvPr>
          <p:cNvSpPr/>
          <p:nvPr/>
        </p:nvSpPr>
        <p:spPr>
          <a:xfrm rot="2700000">
            <a:off x="274769" y="-2073646"/>
            <a:ext cx="3734226" cy="5144517"/>
          </a:xfrm>
          <a:custGeom>
            <a:avLst/>
            <a:gdLst>
              <a:gd name="connsiteX0" fmla="*/ 0 w 3734226"/>
              <a:gd name="connsiteY0" fmla="*/ 3734226 h 5144517"/>
              <a:gd name="connsiteX1" fmla="*/ 3734226 w 3734226"/>
              <a:gd name="connsiteY1" fmla="*/ 0 h 5144517"/>
              <a:gd name="connsiteX2" fmla="*/ 3734226 w 3734226"/>
              <a:gd name="connsiteY2" fmla="*/ 4049216 h 5144517"/>
              <a:gd name="connsiteX3" fmla="*/ 2638925 w 3734226"/>
              <a:gd name="connsiteY3" fmla="*/ 5144517 h 5144517"/>
              <a:gd name="connsiteX4" fmla="*/ 1410291 w 3734226"/>
              <a:gd name="connsiteY4" fmla="*/ 5144517 h 514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4226" h="5144517">
                <a:moveTo>
                  <a:pt x="0" y="3734226"/>
                </a:moveTo>
                <a:lnTo>
                  <a:pt x="3734226" y="0"/>
                </a:lnTo>
                <a:lnTo>
                  <a:pt x="3734226" y="4049216"/>
                </a:lnTo>
                <a:cubicBezTo>
                  <a:pt x="3734226" y="4654134"/>
                  <a:pt x="3243843" y="5144517"/>
                  <a:pt x="2638925" y="5144517"/>
                </a:cubicBezTo>
                <a:lnTo>
                  <a:pt x="1410291" y="51445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6" name="Imagem 25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997965EC-F5D0-4E9C-D0B7-7289BD5E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41" y="1299970"/>
            <a:ext cx="1253888" cy="1393480"/>
          </a:xfrm>
          <a:prstGeom prst="rect">
            <a:avLst/>
          </a:prstGeom>
        </p:spPr>
      </p:pic>
      <p:pic>
        <p:nvPicPr>
          <p:cNvPr id="27" name="Imagem 26" descr="Imagem em preto e branco&#10;&#10;Descrição gerada automaticamente">
            <a:extLst>
              <a:ext uri="{FF2B5EF4-FFF2-40B4-BE49-F238E27FC236}">
                <a16:creationId xmlns:a16="http://schemas.microsoft.com/office/drawing/2014/main" id="{A19D701A-5513-0EC9-5CE3-836955F8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 rot="5400000">
            <a:off x="3435183" y="4161434"/>
            <a:ext cx="5327780" cy="653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6386042" y="1397959"/>
            <a:ext cx="5313177" cy="104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sz="36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F831C5-1FC8-5BB6-2B4C-06EB70AFDB79}"/>
              </a:ext>
            </a:extLst>
          </p:cNvPr>
          <p:cNvSpPr txBox="1"/>
          <p:nvPr/>
        </p:nvSpPr>
        <p:spPr>
          <a:xfrm rot="16200000">
            <a:off x="9890745" y="2396457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CLIENT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CA4618-F27E-16C4-3ECD-2E2A135007EF}"/>
              </a:ext>
            </a:extLst>
          </p:cNvPr>
          <p:cNvSpPr txBox="1"/>
          <p:nvPr/>
        </p:nvSpPr>
        <p:spPr>
          <a:xfrm>
            <a:off x="-6261714" y="1597438"/>
            <a:ext cx="5458755" cy="314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Usuário: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Nome: José (em caso de composto, também incluir)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 Será veiculado ao CNPJ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Celular: (XX) X XXXX-XXXX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 (corporativo): @empresa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Senha: No mínimo 8 caracteres entre letras maiúsculas e minúsculas com pelo menos 1 número e 1 caractere especial.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72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 rot="5400000">
            <a:off x="3435183" y="4161434"/>
            <a:ext cx="5327780" cy="653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6386042" y="1397959"/>
            <a:ext cx="5313177" cy="104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sz="36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042B2C-0FF2-9F93-7DBD-6FB0F89E0A4A}"/>
              </a:ext>
            </a:extLst>
          </p:cNvPr>
          <p:cNvSpPr txBox="1"/>
          <p:nvPr/>
        </p:nvSpPr>
        <p:spPr>
          <a:xfrm>
            <a:off x="347205" y="1597438"/>
            <a:ext cx="5458755" cy="314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Usuário: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Nome: José (em caso de composto, também incluir)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 Será veiculado ao CNPJ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Celular: (XX) X XXXX-XXXX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 (corporativo): @empresa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Senha: No mínimo 8 caracteres entre letras maiúsculas e minúsculas com pelo menos 1 número e 1 caractere especial.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F831C5-1FC8-5BB6-2B4C-06EB70AFDB79}"/>
              </a:ext>
            </a:extLst>
          </p:cNvPr>
          <p:cNvSpPr txBox="1"/>
          <p:nvPr/>
        </p:nvSpPr>
        <p:spPr>
          <a:xfrm rot="16200000">
            <a:off x="9890745" y="2396457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CLIENT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FFF159-124E-9E82-F028-A3C4628A9A08}"/>
              </a:ext>
            </a:extLst>
          </p:cNvPr>
          <p:cNvSpPr txBox="1"/>
          <p:nvPr/>
        </p:nvSpPr>
        <p:spPr>
          <a:xfrm>
            <a:off x="-5742361" y="4877965"/>
            <a:ext cx="5458755" cy="13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CNPJ: XX. XXX. XXX/0001-XX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 fantasia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Plano contratado: Básico; Corporativo; </a:t>
            </a:r>
            <a:r>
              <a:rPr lang="pt-B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Interprise</a:t>
            </a: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7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 rot="5400000">
            <a:off x="3435183" y="4161434"/>
            <a:ext cx="5327780" cy="653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042B2C-0FF2-9F93-7DBD-6FB0F89E0A4A}"/>
              </a:ext>
            </a:extLst>
          </p:cNvPr>
          <p:cNvSpPr txBox="1"/>
          <p:nvPr/>
        </p:nvSpPr>
        <p:spPr>
          <a:xfrm>
            <a:off x="347205" y="4831892"/>
            <a:ext cx="5458755" cy="13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CNPJ: XX. XXX. XXX/0001-XX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 fantasia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Plano contratado: Básico; Corporativo; </a:t>
            </a:r>
            <a:r>
              <a:rPr lang="pt-B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Interprise</a:t>
            </a: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F831C5-1FC8-5BB6-2B4C-06EB70AFDB79}"/>
              </a:ext>
            </a:extLst>
          </p:cNvPr>
          <p:cNvSpPr txBox="1"/>
          <p:nvPr/>
        </p:nvSpPr>
        <p:spPr>
          <a:xfrm rot="16200000">
            <a:off x="9890745" y="2396457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CLIENT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D12A43-149A-DCA0-F4EA-63416EFB22AE}"/>
              </a:ext>
            </a:extLst>
          </p:cNvPr>
          <p:cNvSpPr txBox="1"/>
          <p:nvPr/>
        </p:nvSpPr>
        <p:spPr>
          <a:xfrm>
            <a:off x="347205" y="1597438"/>
            <a:ext cx="5458755" cy="314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Usuário: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Nome: José (em caso de composto, também incluir)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 Será veiculado ao CNPJ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Celular: (XX) X XXXX-XXXX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 (corporativo): @empresa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Senha: No mínimo 8 caracteres entre letras maiúsculas e minúsculas com pelo menos 1 número e 1 caractere especial.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D0C0BF-34DF-BD53-7233-071B7758E04A}"/>
              </a:ext>
            </a:extLst>
          </p:cNvPr>
          <p:cNvSpPr txBox="1"/>
          <p:nvPr/>
        </p:nvSpPr>
        <p:spPr>
          <a:xfrm>
            <a:off x="12625251" y="1530220"/>
            <a:ext cx="5167329" cy="255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Televisões: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 TV: 0201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Andar: 1, 2, 3.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Modelo: TV0102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Taxa de atualização: 5s, 20s, 2min ...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Status: ON ou OFF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Pendência: Reiniciar, Desligar, Personalizado.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executar: \</a:t>
            </a:r>
            <a:r>
              <a:rPr lang="pt-BR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shutdown -s -t 00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2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 rot="5400000">
            <a:off x="3435183" y="4161434"/>
            <a:ext cx="5327780" cy="653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6392186" y="1530220"/>
            <a:ext cx="5167329" cy="255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Televisões: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 TV: 0201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Andar: 1, 2, 3.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Modelo: TV0102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Taxa de atualização: 5s, 20s, 2min ...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Status: ON ou OFF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Pendência: Reiniciar, Desligar, Personalizado.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executar: \</a:t>
            </a:r>
            <a:r>
              <a:rPr lang="pt-BR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shutdown -s -t 00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F831C5-1FC8-5BB6-2B4C-06EB70AFDB79}"/>
              </a:ext>
            </a:extLst>
          </p:cNvPr>
          <p:cNvSpPr txBox="1"/>
          <p:nvPr/>
        </p:nvSpPr>
        <p:spPr>
          <a:xfrm rot="16200000">
            <a:off x="9890745" y="2396457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CLIENT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FE2FC4-5DD9-AC0A-0AED-46C10C2FE8C4}"/>
              </a:ext>
            </a:extLst>
          </p:cNvPr>
          <p:cNvSpPr txBox="1"/>
          <p:nvPr/>
        </p:nvSpPr>
        <p:spPr>
          <a:xfrm>
            <a:off x="12670728" y="4488452"/>
            <a:ext cx="5313177" cy="1962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Form. de envio de e-mail automático: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E-mail: @gmail, @hotmail, @empresa ...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Cargo: Ocupado dentro da 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B82E62-AD40-D563-FA2F-09B76839CA90}"/>
              </a:ext>
            </a:extLst>
          </p:cNvPr>
          <p:cNvSpPr txBox="1"/>
          <p:nvPr/>
        </p:nvSpPr>
        <p:spPr>
          <a:xfrm>
            <a:off x="347205" y="4831892"/>
            <a:ext cx="5458755" cy="13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CNPJ: XX. XXX. XXX/0001-XX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 fantasia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Plano contratado: Básico; Corporativo; </a:t>
            </a:r>
            <a:r>
              <a:rPr lang="pt-B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Interprise</a:t>
            </a: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8742AD-135F-9A9D-3878-0153A3DD33FC}"/>
              </a:ext>
            </a:extLst>
          </p:cNvPr>
          <p:cNvSpPr txBox="1"/>
          <p:nvPr/>
        </p:nvSpPr>
        <p:spPr>
          <a:xfrm>
            <a:off x="347205" y="1597438"/>
            <a:ext cx="5458755" cy="314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Usuário: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Nome: José (em caso de composto, também incluir)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 Será veiculado ao CNPJ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Celular: (XX) X XXXX-XXXX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 (corporativo): @empresa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Senha: No mínimo 8 caracteres entre letras maiúsculas e minúsculas com pelo menos 1 número e 1 caractere especial.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9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 rot="5400000">
            <a:off x="3435183" y="4161434"/>
            <a:ext cx="5327780" cy="653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6386042" y="4488452"/>
            <a:ext cx="5313177" cy="1962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Form. de envio de e-mail automático: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E-mail: @gmail, @hotmail, @empresa ...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Cargo: Ocupado dentro da 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F831C5-1FC8-5BB6-2B4C-06EB70AFDB79}"/>
              </a:ext>
            </a:extLst>
          </p:cNvPr>
          <p:cNvSpPr txBox="1"/>
          <p:nvPr/>
        </p:nvSpPr>
        <p:spPr>
          <a:xfrm rot="16200000">
            <a:off x="9890745" y="2396457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CLIENT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CCA3BA-6BEA-2071-85C8-55CA6082BC7F}"/>
              </a:ext>
            </a:extLst>
          </p:cNvPr>
          <p:cNvSpPr txBox="1"/>
          <p:nvPr/>
        </p:nvSpPr>
        <p:spPr>
          <a:xfrm>
            <a:off x="6392186" y="1530220"/>
            <a:ext cx="5167329" cy="255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Televisões: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 TV: 0201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Andar: 1, 2, 3.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Modelo: TV0102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Taxa de atualização: 5s, 20s, 2min ...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Status: ON ou OFF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Pendência: Reiniciar, Desligar, Personalizado.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executar: \</a:t>
            </a:r>
            <a:r>
              <a:rPr lang="pt-BR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shutdown -s -t 00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FBB83D4-785B-8EBC-ECF7-0355BEC94657}"/>
              </a:ext>
            </a:extLst>
          </p:cNvPr>
          <p:cNvSpPr txBox="1"/>
          <p:nvPr/>
        </p:nvSpPr>
        <p:spPr>
          <a:xfrm>
            <a:off x="347205" y="4831892"/>
            <a:ext cx="5458755" cy="13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CNPJ: XX. XXX. XXX/0001-XX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 fantasia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Plano contratado: Básico; Corporativo; </a:t>
            </a:r>
            <a:r>
              <a:rPr lang="pt-B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Interprise</a:t>
            </a: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28D661-D896-D487-B556-DA2CAD31B926}"/>
              </a:ext>
            </a:extLst>
          </p:cNvPr>
          <p:cNvSpPr txBox="1"/>
          <p:nvPr/>
        </p:nvSpPr>
        <p:spPr>
          <a:xfrm>
            <a:off x="347205" y="1597438"/>
            <a:ext cx="5458755" cy="314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Usuário: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Nome: José (em caso de composto, também incluir)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Sobrenome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Empresa: Será veiculado ao CNPJ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Celular: (XX) X XXXX-XXXX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E-mail (corporativo): @empresa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Senha: No mínimo 8 caracteres entre letras maiúsculas e minúsculas com pelo menos 1 número e 1 caractere especial.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7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DA7B69-D962-F3C8-CF65-9DAD21B7F97E}"/>
              </a:ext>
            </a:extLst>
          </p:cNvPr>
          <p:cNvSpPr txBox="1"/>
          <p:nvPr/>
        </p:nvSpPr>
        <p:spPr>
          <a:xfrm rot="16200000">
            <a:off x="9890745" y="2030259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</a:t>
            </a:r>
          </a:p>
        </p:txBody>
      </p:sp>
      <p:pic>
        <p:nvPicPr>
          <p:cNvPr id="1028" name="Picture 4" descr="Armazenamento de banco de dados - ícones de tecnologia grátis">
            <a:extLst>
              <a:ext uri="{FF2B5EF4-FFF2-40B4-BE49-F238E27FC236}">
                <a16:creationId xmlns:a16="http://schemas.microsoft.com/office/drawing/2014/main" id="{2AFD6875-D80D-4651-4DF0-5716B8C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62" y="2283593"/>
            <a:ext cx="3199476" cy="31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6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DA7B69-D962-F3C8-CF65-9DAD21B7F97E}"/>
              </a:ext>
            </a:extLst>
          </p:cNvPr>
          <p:cNvSpPr txBox="1"/>
          <p:nvPr/>
        </p:nvSpPr>
        <p:spPr>
          <a:xfrm rot="16200000">
            <a:off x="9890745" y="2030259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</a:t>
            </a:r>
          </a:p>
        </p:txBody>
      </p:sp>
      <p:pic>
        <p:nvPicPr>
          <p:cNvPr id="1028" name="Picture 4" descr="Armazenamento de banco de dados - ícones de tecnologia grátis">
            <a:extLst>
              <a:ext uri="{FF2B5EF4-FFF2-40B4-BE49-F238E27FC236}">
                <a16:creationId xmlns:a16="http://schemas.microsoft.com/office/drawing/2014/main" id="{2AFD6875-D80D-4651-4DF0-5716B8C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81" y="2283593"/>
            <a:ext cx="3199476" cy="31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3F148F5-72AB-C65B-6FAA-82A4C92CBE76}"/>
              </a:ext>
            </a:extLst>
          </p:cNvPr>
          <p:cNvCxnSpPr/>
          <p:nvPr/>
        </p:nvCxnSpPr>
        <p:spPr>
          <a:xfrm>
            <a:off x="5378543" y="280851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F0DE505-D4A4-A035-4EB2-F023F23816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b="64990"/>
          <a:stretch/>
        </p:blipFill>
        <p:spPr>
          <a:xfrm>
            <a:off x="7870535" y="2454548"/>
            <a:ext cx="2407143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DA7B69-D962-F3C8-CF65-9DAD21B7F97E}"/>
              </a:ext>
            </a:extLst>
          </p:cNvPr>
          <p:cNvSpPr txBox="1"/>
          <p:nvPr/>
        </p:nvSpPr>
        <p:spPr>
          <a:xfrm rot="16200000">
            <a:off x="9890745" y="2030259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</a:t>
            </a:r>
          </a:p>
        </p:txBody>
      </p:sp>
      <p:pic>
        <p:nvPicPr>
          <p:cNvPr id="1028" name="Picture 4" descr="Armazenamento de banco de dados - ícones de tecnologia grátis">
            <a:extLst>
              <a:ext uri="{FF2B5EF4-FFF2-40B4-BE49-F238E27FC236}">
                <a16:creationId xmlns:a16="http://schemas.microsoft.com/office/drawing/2014/main" id="{2AFD6875-D80D-4651-4DF0-5716B8C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81" y="2283593"/>
            <a:ext cx="3199476" cy="31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3F148F5-72AB-C65B-6FAA-82A4C92CBE76}"/>
              </a:ext>
            </a:extLst>
          </p:cNvPr>
          <p:cNvCxnSpPr/>
          <p:nvPr/>
        </p:nvCxnSpPr>
        <p:spPr>
          <a:xfrm>
            <a:off x="5378543" y="280851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513D9282-CE65-51F5-40FE-24EE10A53221}"/>
              </a:ext>
            </a:extLst>
          </p:cNvPr>
          <p:cNvCxnSpPr/>
          <p:nvPr/>
        </p:nvCxnSpPr>
        <p:spPr>
          <a:xfrm>
            <a:off x="5378543" y="350364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429645A-911C-3C53-C7FE-579D59BDB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t="37421" b="36045"/>
          <a:stretch/>
        </p:blipFill>
        <p:spPr>
          <a:xfrm>
            <a:off x="7870534" y="3369562"/>
            <a:ext cx="2407143" cy="62981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D54B807-B126-7A50-2299-0E7B7735F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b="64990"/>
          <a:stretch/>
        </p:blipFill>
        <p:spPr>
          <a:xfrm>
            <a:off x="7870535" y="2454548"/>
            <a:ext cx="2407143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5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151756" y="1846489"/>
            <a:ext cx="469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1" y="2949883"/>
            <a:ext cx="4414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Profissional de Garantia de Qualidade com experiência em testes de software e garantia da integridade e funcionalidade de produtos digitais. Especializado em elaborar planos de teste, casos de uso e scripts automatizados para garantir a estabilidade e eficiência de aplicações web e móveis. Conhecimento em metodologias ágeis, ferramentas de automação de teste como </a:t>
            </a:r>
            <a:r>
              <a:rPr lang="pt-BR" sz="1600" b="0" i="0" err="1">
                <a:effectLst/>
                <a:latin typeface="Söhne"/>
              </a:rPr>
              <a:t>Selenium</a:t>
            </a:r>
            <a:r>
              <a:rPr lang="pt-BR" sz="1600" b="0" i="0">
                <a:effectLst/>
                <a:latin typeface="Söhne"/>
              </a:rPr>
              <a:t> e frameworks de teste como </a:t>
            </a:r>
            <a:r>
              <a:rPr lang="pt-BR" sz="1600" b="0" i="0" err="1">
                <a:effectLst/>
                <a:latin typeface="Söhne"/>
              </a:rPr>
              <a:t>JUnit</a:t>
            </a:r>
            <a:r>
              <a:rPr lang="pt-BR" sz="1600" b="0" i="0">
                <a:effectLst/>
                <a:latin typeface="Söhne"/>
              </a:rPr>
              <a:t> e </a:t>
            </a:r>
            <a:r>
              <a:rPr lang="pt-BR" sz="1600" b="0" i="0" err="1">
                <a:effectLst/>
                <a:latin typeface="Söhne"/>
              </a:rPr>
              <a:t>NUnit</a:t>
            </a:r>
            <a:r>
              <a:rPr lang="pt-BR" sz="1600" b="0" i="0">
                <a:effectLst/>
                <a:latin typeface="Söhne"/>
              </a:rPr>
              <a:t>.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DDD710DF-DA21-F17A-DA0D-79361C305F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0" t="1097" r="5651"/>
          <a:stretch>
            <a:fillRect/>
          </a:stretch>
        </p:blipFill>
        <p:spPr>
          <a:xfrm>
            <a:off x="5353050" y="1603615"/>
            <a:ext cx="1086810" cy="1331506"/>
          </a:xfrm>
          <a:custGeom>
            <a:avLst/>
            <a:gdLst>
              <a:gd name="connsiteX0" fmla="*/ 181139 w 1086810"/>
              <a:gd name="connsiteY0" fmla="*/ 0 h 1331506"/>
              <a:gd name="connsiteX1" fmla="*/ 905671 w 1086810"/>
              <a:gd name="connsiteY1" fmla="*/ 0 h 1331506"/>
              <a:gd name="connsiteX2" fmla="*/ 1086810 w 1086810"/>
              <a:gd name="connsiteY2" fmla="*/ 181139 h 1331506"/>
              <a:gd name="connsiteX3" fmla="*/ 1086810 w 1086810"/>
              <a:gd name="connsiteY3" fmla="*/ 1165129 h 1331506"/>
              <a:gd name="connsiteX4" fmla="*/ 1033756 w 1086810"/>
              <a:gd name="connsiteY4" fmla="*/ 1293214 h 1331506"/>
              <a:gd name="connsiteX5" fmla="*/ 976960 w 1086810"/>
              <a:gd name="connsiteY5" fmla="*/ 1331506 h 1331506"/>
              <a:gd name="connsiteX6" fmla="*/ 109850 w 1086810"/>
              <a:gd name="connsiteY6" fmla="*/ 1331506 h 1331506"/>
              <a:gd name="connsiteX7" fmla="*/ 53055 w 1086810"/>
              <a:gd name="connsiteY7" fmla="*/ 1293214 h 1331506"/>
              <a:gd name="connsiteX8" fmla="*/ 0 w 1086810"/>
              <a:gd name="connsiteY8" fmla="*/ 1165129 h 1331506"/>
              <a:gd name="connsiteX9" fmla="*/ 0 w 1086810"/>
              <a:gd name="connsiteY9" fmla="*/ 181139 h 1331506"/>
              <a:gd name="connsiteX10" fmla="*/ 181139 w 1086810"/>
              <a:gd name="connsiteY10" fmla="*/ 0 h 133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1506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15149"/>
                  <a:pt x="1066535" y="1260434"/>
                  <a:pt x="1033756" y="1293214"/>
                </a:cubicBezTo>
                <a:lnTo>
                  <a:pt x="976960" y="1331506"/>
                </a:lnTo>
                <a:lnTo>
                  <a:pt x="109850" y="1331506"/>
                </a:lnTo>
                <a:lnTo>
                  <a:pt x="53055" y="1293214"/>
                </a:lnTo>
                <a:cubicBezTo>
                  <a:pt x="20275" y="1260434"/>
                  <a:pt x="0" y="121514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7" name="Imagem 16" descr="Visualização da imagem">
            <a:extLst>
              <a:ext uri="{FF2B5EF4-FFF2-40B4-BE49-F238E27FC236}">
                <a16:creationId xmlns:a16="http://schemas.microsoft.com/office/drawing/2014/main" id="{3A028232-E798-9506-B7DB-72F074F2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1603614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4DB044E-24F0-E1D6-6CCD-2D6527260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6761096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4" name="Imagem 23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636B799A-7304-E221-B355-62FA6AFFF63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9426135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37B08EF0-B499-C018-BE19-B6751AF3810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3506361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67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DA7B69-D962-F3C8-CF65-9DAD21B7F97E}"/>
              </a:ext>
            </a:extLst>
          </p:cNvPr>
          <p:cNvSpPr txBox="1"/>
          <p:nvPr/>
        </p:nvSpPr>
        <p:spPr>
          <a:xfrm rot="16200000">
            <a:off x="9890745" y="2030259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</a:t>
            </a:r>
          </a:p>
        </p:txBody>
      </p:sp>
      <p:pic>
        <p:nvPicPr>
          <p:cNvPr id="1028" name="Picture 4" descr="Armazenamento de banco de dados - ícones de tecnologia grátis">
            <a:extLst>
              <a:ext uri="{FF2B5EF4-FFF2-40B4-BE49-F238E27FC236}">
                <a16:creationId xmlns:a16="http://schemas.microsoft.com/office/drawing/2014/main" id="{2AFD6875-D80D-4651-4DF0-5716B8C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81" y="2283593"/>
            <a:ext cx="3199476" cy="31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3F148F5-72AB-C65B-6FAA-82A4C92CBE76}"/>
              </a:ext>
            </a:extLst>
          </p:cNvPr>
          <p:cNvCxnSpPr/>
          <p:nvPr/>
        </p:nvCxnSpPr>
        <p:spPr>
          <a:xfrm>
            <a:off x="5378543" y="280851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513D9282-CE65-51F5-40FE-24EE10A53221}"/>
              </a:ext>
            </a:extLst>
          </p:cNvPr>
          <p:cNvCxnSpPr/>
          <p:nvPr/>
        </p:nvCxnSpPr>
        <p:spPr>
          <a:xfrm>
            <a:off x="5378543" y="350364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9C97E25C-F8CC-6153-9584-7897D4E99EB3}"/>
              </a:ext>
            </a:extLst>
          </p:cNvPr>
          <p:cNvCxnSpPr/>
          <p:nvPr/>
        </p:nvCxnSpPr>
        <p:spPr>
          <a:xfrm>
            <a:off x="5378542" y="4242958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8E5D4E7A-552F-7541-D511-3E50EECF1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t="37421" b="36045"/>
          <a:stretch/>
        </p:blipFill>
        <p:spPr>
          <a:xfrm>
            <a:off x="7870534" y="3369562"/>
            <a:ext cx="2407143" cy="62981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B9B8E7C-B7DA-BE32-66F7-23FEFE87F0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b="64990"/>
          <a:stretch/>
        </p:blipFill>
        <p:spPr>
          <a:xfrm>
            <a:off x="7870535" y="2454548"/>
            <a:ext cx="2407143" cy="830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8AE96F2-8539-2415-201D-A75767EB7D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" t="64990"/>
          <a:stretch/>
        </p:blipFill>
        <p:spPr>
          <a:xfrm>
            <a:off x="7870534" y="4083396"/>
            <a:ext cx="2407143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3353934" y="-4711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DADOS DO BANCO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DA7B69-D962-F3C8-CF65-9DAD21B7F97E}"/>
              </a:ext>
            </a:extLst>
          </p:cNvPr>
          <p:cNvSpPr txBox="1"/>
          <p:nvPr/>
        </p:nvSpPr>
        <p:spPr>
          <a:xfrm rot="16200000">
            <a:off x="9890745" y="2030259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BACK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71EB0D4-98BD-BF1A-F7FB-CBA1AE31600A}"/>
              </a:ext>
            </a:extLst>
          </p:cNvPr>
          <p:cNvSpPr txBox="1"/>
          <p:nvPr/>
        </p:nvSpPr>
        <p:spPr>
          <a:xfrm rot="16200000">
            <a:off x="9725143" y="3013501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SITE INSTITUICIONAL</a:t>
            </a:r>
          </a:p>
        </p:txBody>
      </p:sp>
      <p:pic>
        <p:nvPicPr>
          <p:cNvPr id="1028" name="Picture 4" descr="Armazenamento de banco de dados - ícones de tecnologia grátis">
            <a:extLst>
              <a:ext uri="{FF2B5EF4-FFF2-40B4-BE49-F238E27FC236}">
                <a16:creationId xmlns:a16="http://schemas.microsoft.com/office/drawing/2014/main" id="{2AFD6875-D80D-4651-4DF0-5716B8C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81" y="2283593"/>
            <a:ext cx="3199476" cy="31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3F148F5-72AB-C65B-6FAA-82A4C92CBE76}"/>
              </a:ext>
            </a:extLst>
          </p:cNvPr>
          <p:cNvCxnSpPr/>
          <p:nvPr/>
        </p:nvCxnSpPr>
        <p:spPr>
          <a:xfrm>
            <a:off x="5378543" y="280851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513D9282-CE65-51F5-40FE-24EE10A53221}"/>
              </a:ext>
            </a:extLst>
          </p:cNvPr>
          <p:cNvCxnSpPr/>
          <p:nvPr/>
        </p:nvCxnSpPr>
        <p:spPr>
          <a:xfrm>
            <a:off x="5378543" y="3503644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9C97E25C-F8CC-6153-9584-7897D4E99EB3}"/>
              </a:ext>
            </a:extLst>
          </p:cNvPr>
          <p:cNvCxnSpPr/>
          <p:nvPr/>
        </p:nvCxnSpPr>
        <p:spPr>
          <a:xfrm>
            <a:off x="5378542" y="4242958"/>
            <a:ext cx="2491993" cy="223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612759E-5B47-AFD7-0F0A-77D250CDE7F7}"/>
              </a:ext>
            </a:extLst>
          </p:cNvPr>
          <p:cNvCxnSpPr>
            <a:cxnSpLocks/>
          </p:cNvCxnSpPr>
          <p:nvPr/>
        </p:nvCxnSpPr>
        <p:spPr>
          <a:xfrm>
            <a:off x="5378495" y="5070176"/>
            <a:ext cx="2491945" cy="219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A117545F-8CA6-00B0-6C41-698109DAC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000" y="1565146"/>
            <a:ext cx="697758" cy="983624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637E973E-513F-F79F-14FC-AE2797C2E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812" y="1565146"/>
            <a:ext cx="983624" cy="98362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2B4610E-FF5A-4D28-BF4E-91984BF405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0" r="204"/>
          <a:stretch/>
        </p:blipFill>
        <p:spPr>
          <a:xfrm>
            <a:off x="7856707" y="4998410"/>
            <a:ext cx="2347115" cy="8448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97FB4C4-A452-51B0-7516-98143840B1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3" t="37421" b="36045"/>
          <a:stretch/>
        </p:blipFill>
        <p:spPr>
          <a:xfrm>
            <a:off x="7870534" y="3369562"/>
            <a:ext cx="2407143" cy="6298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BF2D929-8AB3-698B-CEBB-9FB6A4A686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3" b="64990"/>
          <a:stretch/>
        </p:blipFill>
        <p:spPr>
          <a:xfrm>
            <a:off x="7870535" y="2454548"/>
            <a:ext cx="2407143" cy="83099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F977D4B-2450-77C5-D935-63A618F7F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3" t="64990"/>
          <a:stretch/>
        </p:blipFill>
        <p:spPr>
          <a:xfrm>
            <a:off x="7870534" y="4083396"/>
            <a:ext cx="2407143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6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BDE472C-C557-2D74-291F-2F8C5DDA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5A921B-1672-1F07-DB86-4FB81425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3 w 12192000"/>
              <a:gd name="connsiteY0" fmla="*/ 3 h 6858000"/>
              <a:gd name="connsiteX1" fmla="*/ 3 w 12192000"/>
              <a:gd name="connsiteY1" fmla="*/ 2121240 h 6858000"/>
              <a:gd name="connsiteX2" fmla="*/ 933381 w 12192000"/>
              <a:gd name="connsiteY2" fmla="*/ 3054618 h 6858000"/>
              <a:gd name="connsiteX3" fmla="*/ 2292421 w 12192000"/>
              <a:gd name="connsiteY3" fmla="*/ 3054618 h 6858000"/>
              <a:gd name="connsiteX4" fmla="*/ 5010417 w 12192000"/>
              <a:gd name="connsiteY4" fmla="*/ 336621 h 6858000"/>
              <a:gd name="connsiteX5" fmla="*/ 5221517 w 12192000"/>
              <a:gd name="connsiteY5" fmla="*/ 18721 h 6858000"/>
              <a:gd name="connsiteX6" fmla="*/ 5228065 w 12192000"/>
              <a:gd name="connsiteY6" fmla="*/ 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7234984 w 12192000"/>
              <a:gd name="connsiteY10" fmla="*/ 6858000 h 6858000"/>
              <a:gd name="connsiteX11" fmla="*/ 7217392 w 12192000"/>
              <a:gd name="connsiteY11" fmla="*/ 6674459 h 6858000"/>
              <a:gd name="connsiteX12" fmla="*/ 6953517 w 12192000"/>
              <a:gd name="connsiteY12" fmla="*/ 6178481 h 6858000"/>
              <a:gd name="connsiteX13" fmla="*/ 4235520 w 12192000"/>
              <a:gd name="connsiteY13" fmla="*/ 3460484 h 6858000"/>
              <a:gd name="connsiteX14" fmla="*/ 3556001 w 12192000"/>
              <a:gd name="connsiteY14" fmla="*/ 3179018 h 6858000"/>
              <a:gd name="connsiteX15" fmla="*/ 2876481 w 12192000"/>
              <a:gd name="connsiteY15" fmla="*/ 3460484 h 6858000"/>
              <a:gd name="connsiteX16" fmla="*/ 158484 w 12192000"/>
              <a:gd name="connsiteY16" fmla="*/ 6178481 h 6858000"/>
              <a:gd name="connsiteX17" fmla="*/ 35343 w 12192000"/>
              <a:gd name="connsiteY17" fmla="*/ 6329234 h 6858000"/>
              <a:gd name="connsiteX18" fmla="*/ 3 w 12192000"/>
              <a:gd name="connsiteY18" fmla="*/ 6389037 h 6858000"/>
              <a:gd name="connsiteX19" fmla="*/ 3 w 12192000"/>
              <a:gd name="connsiteY19" fmla="*/ 6858000 h 6858000"/>
              <a:gd name="connsiteX20" fmla="*/ 0 w 12192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3" y="3"/>
                </a:moveTo>
                <a:lnTo>
                  <a:pt x="3" y="2121240"/>
                </a:lnTo>
                <a:lnTo>
                  <a:pt x="933381" y="3054618"/>
                </a:lnTo>
                <a:cubicBezTo>
                  <a:pt x="1308670" y="3429906"/>
                  <a:pt x="1917132" y="3429906"/>
                  <a:pt x="2292421" y="3054618"/>
                </a:cubicBezTo>
                <a:lnTo>
                  <a:pt x="5010417" y="336621"/>
                </a:lnTo>
                <a:cubicBezTo>
                  <a:pt x="5104239" y="242799"/>
                  <a:pt x="5174606" y="134404"/>
                  <a:pt x="5221517" y="18721"/>
                </a:cubicBezTo>
                <a:lnTo>
                  <a:pt x="5228065" y="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234984" y="6858000"/>
                </a:lnTo>
                <a:lnTo>
                  <a:pt x="7217392" y="6674459"/>
                </a:lnTo>
                <a:cubicBezTo>
                  <a:pt x="7182209" y="6492738"/>
                  <a:pt x="7094250" y="6319215"/>
                  <a:pt x="6953517" y="6178481"/>
                </a:cubicBezTo>
                <a:lnTo>
                  <a:pt x="4235520" y="3460484"/>
                </a:lnTo>
                <a:cubicBezTo>
                  <a:pt x="4047876" y="3272840"/>
                  <a:pt x="3801939" y="3179019"/>
                  <a:pt x="3556001" y="3179018"/>
                </a:cubicBezTo>
                <a:cubicBezTo>
                  <a:pt x="3310063" y="3179019"/>
                  <a:pt x="3064125" y="3272840"/>
                  <a:pt x="2876481" y="3460484"/>
                </a:cubicBezTo>
                <a:lnTo>
                  <a:pt x="158484" y="6178481"/>
                </a:lnTo>
                <a:cubicBezTo>
                  <a:pt x="111573" y="6225392"/>
                  <a:pt x="70526" y="6275947"/>
                  <a:pt x="35343" y="6329234"/>
                </a:cubicBezTo>
                <a:lnTo>
                  <a:pt x="3" y="6389037"/>
                </a:lnTo>
                <a:lnTo>
                  <a:pt x="3" y="6858000"/>
                </a:lnTo>
                <a:lnTo>
                  <a:pt x="0" y="6858000"/>
                </a:lnTo>
                <a:close/>
              </a:path>
            </a:pathLst>
          </a:custGeom>
          <a:effectLst>
            <a:innerShdw blurRad="1270000">
              <a:prstClr val="black"/>
            </a:inn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8626902" y="3013501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SITE INSTITUICIONAL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B8BAD627-8C2C-7896-03C3-AD827B4E00FC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D51D7E5D-15C0-0931-735C-EFACB2CBA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3" y="1565146"/>
            <a:ext cx="697758" cy="983624"/>
          </a:xfrm>
          <a:prstGeom prst="rect">
            <a:avLst/>
          </a:prstGeom>
        </p:spPr>
      </p:pic>
      <p:pic>
        <p:nvPicPr>
          <p:cNvPr id="34" name="Imagem 33" descr="Logotipo, Ícone&#10;&#10;Descrição gerada automaticamente">
            <a:extLst>
              <a:ext uri="{FF2B5EF4-FFF2-40B4-BE49-F238E27FC236}">
                <a16:creationId xmlns:a16="http://schemas.microsoft.com/office/drawing/2014/main" id="{571B846D-8598-EEAC-91F0-394CF4C44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31" y="1565146"/>
            <a:ext cx="983624" cy="9836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D027ED1-6D96-D6F7-2316-EF477CEF19CB}"/>
              </a:ext>
            </a:extLst>
          </p:cNvPr>
          <p:cNvSpPr txBox="1"/>
          <p:nvPr/>
        </p:nvSpPr>
        <p:spPr>
          <a:xfrm rot="16200000">
            <a:off x="10982775" y="3013500"/>
            <a:ext cx="361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LOGIN JAVA</a:t>
            </a:r>
          </a:p>
        </p:txBody>
      </p:sp>
    </p:spTree>
    <p:extLst>
      <p:ext uri="{BB962C8B-B14F-4D97-AF65-F5344CB8AC3E}">
        <p14:creationId xmlns:p14="http://schemas.microsoft.com/office/powerpoint/2010/main" val="351197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Temas em IDEs baseados no IntelliJ | The JetBrains Platform Blog">
            <a:extLst>
              <a:ext uri="{FF2B5EF4-FFF2-40B4-BE49-F238E27FC236}">
                <a16:creationId xmlns:a16="http://schemas.microsoft.com/office/drawing/2014/main" id="{1B589CE2-B43C-1A53-B454-E1CB841D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770"/>
            <a:ext cx="12192000" cy="75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845326" y="3013500"/>
            <a:ext cx="361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LOGIN JAVA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B8BAD627-8C2C-7896-03C3-AD827B4E00FC}"/>
              </a:ext>
            </a:extLst>
          </p:cNvPr>
          <p:cNvSpPr/>
          <p:nvPr/>
        </p:nvSpPr>
        <p:spPr>
          <a:xfrm rot="2700000">
            <a:off x="176350" y="-2063679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3078" name="Picture 6" descr="Java Logo and symbol, meaning, history, sign.">
            <a:extLst>
              <a:ext uri="{FF2B5EF4-FFF2-40B4-BE49-F238E27FC236}">
                <a16:creationId xmlns:a16="http://schemas.microsoft.com/office/drawing/2014/main" id="{7CB737D9-20A6-CACE-AC36-02DEBC71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10" y="940052"/>
            <a:ext cx="3366548" cy="189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3A5B12-6A7D-9F95-78AD-D115A259EDE4}"/>
              </a:ext>
            </a:extLst>
          </p:cNvPr>
          <p:cNvSpPr txBox="1"/>
          <p:nvPr/>
        </p:nvSpPr>
        <p:spPr>
          <a:xfrm rot="16200000">
            <a:off x="10261042" y="3013501"/>
            <a:ext cx="508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COMANDOS WSL</a:t>
            </a:r>
          </a:p>
        </p:txBody>
      </p:sp>
    </p:spTree>
    <p:extLst>
      <p:ext uri="{BB962C8B-B14F-4D97-AF65-F5344CB8AC3E}">
        <p14:creationId xmlns:p14="http://schemas.microsoft.com/office/powerpoint/2010/main" val="155163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SL: How to install and use the Ubuntu subsystem in Windows 10 | Ubunlog">
            <a:extLst>
              <a:ext uri="{FF2B5EF4-FFF2-40B4-BE49-F238E27FC236}">
                <a16:creationId xmlns:a16="http://schemas.microsoft.com/office/drawing/2014/main" id="{7D7CD64F-DB3F-1A74-5CF9-EEBA4F448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"/>
            <a:ext cx="12192000" cy="68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C67076-DC81-130D-944B-B682C91A9A40}"/>
              </a:ext>
            </a:extLst>
          </p:cNvPr>
          <p:cNvSpPr txBox="1"/>
          <p:nvPr/>
        </p:nvSpPr>
        <p:spPr>
          <a:xfrm rot="16200000">
            <a:off x="9232155" y="3013501"/>
            <a:ext cx="508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2">
                    <a:lumMod val="50000"/>
                  </a:schemeClr>
                </a:solidFill>
                <a:latin typeface="Aptos Black" panose="020B0004020202020204" pitchFamily="34" charset="0"/>
              </a:rPr>
              <a:t>COMANDOS WSL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B8BAD627-8C2C-7896-03C3-AD827B4E00FC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pic>
        <p:nvPicPr>
          <p:cNvPr id="5" name="Imagem 4" descr="Desenho de laranja&#10;&#10;Descrição gerada automaticamente com confiança média">
            <a:extLst>
              <a:ext uri="{FF2B5EF4-FFF2-40B4-BE49-F238E27FC236}">
                <a16:creationId xmlns:a16="http://schemas.microsoft.com/office/drawing/2014/main" id="{56FF5D12-49E1-1C30-7541-A29467BB2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34" y="1338843"/>
            <a:ext cx="1366698" cy="15944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02095B-F7B3-F43D-FA51-F26CD6B42E9A}"/>
              </a:ext>
            </a:extLst>
          </p:cNvPr>
          <p:cNvSpPr txBox="1"/>
          <p:nvPr/>
        </p:nvSpPr>
        <p:spPr>
          <a:xfrm rot="16200000">
            <a:off x="10798757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08516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781301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861250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PROXIMOS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3051435"/>
            <a:ext cx="5833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/>
              <a:t>Site funcional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/>
              <a:t>Extraindo dados da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/>
              <a:t>Dashboards </a:t>
            </a:r>
          </a:p>
          <a:p>
            <a:endParaRPr lang="pt-BR" sz="360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44A81D1-4A72-2566-5EF4-10CA47B2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9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FCF7D957-F1AD-A080-86E6-2A11C401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3" y="2031155"/>
            <a:ext cx="45857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err="1">
                <a:effectLst/>
                <a:latin typeface="Söhne"/>
              </a:rPr>
              <a:t>Product</a:t>
            </a:r>
            <a:r>
              <a:rPr lang="pt-BR" sz="1600" b="0" i="0">
                <a:effectLst/>
                <a:latin typeface="Söhne"/>
              </a:rPr>
              <a:t> </a:t>
            </a:r>
            <a:r>
              <a:rPr lang="pt-BR" sz="1600" b="0" i="0" err="1">
                <a:effectLst/>
                <a:latin typeface="Söhne"/>
              </a:rPr>
              <a:t>Owner</a:t>
            </a:r>
            <a:r>
              <a:rPr lang="pt-BR" sz="1600" b="0" i="0">
                <a:effectLst/>
                <a:latin typeface="Söhne"/>
              </a:rPr>
              <a:t> com ampla experiência em liderar o desenvolvimento de produtos digitais de sucesso. Especializado em traduzir as necessidades dos clientes e partes interessadas em requisitos claros e priorizados. Proficiente em técnicas ágeis, como Scrum e </a:t>
            </a:r>
            <a:r>
              <a:rPr lang="pt-BR" sz="1600" b="0" i="0" err="1">
                <a:effectLst/>
                <a:latin typeface="Söhne"/>
              </a:rPr>
              <a:t>Kanban</a:t>
            </a:r>
            <a:r>
              <a:rPr lang="pt-BR" sz="1600" b="0" i="0">
                <a:effectLst/>
                <a:latin typeface="Söhne"/>
              </a:rPr>
              <a:t>, para maximizar o valor do produto e garantir entregas contínuas. </a:t>
            </a:r>
            <a:endParaRPr lang="pt-BR" sz="1600">
              <a:latin typeface="Aptos Black" panose="020B0004020202020204" pitchFamily="34" charset="0"/>
            </a:endParaRPr>
          </a:p>
        </p:txBody>
      </p:sp>
      <p:pic>
        <p:nvPicPr>
          <p:cNvPr id="16" name="Imagem 15" descr="Homem de óculos e camisa azul&#10;&#10;Descrição gerada automaticamente">
            <a:extLst>
              <a:ext uri="{FF2B5EF4-FFF2-40B4-BE49-F238E27FC236}">
                <a16:creationId xmlns:a16="http://schemas.microsoft.com/office/drawing/2014/main" id="{6C8113F5-F3D8-05A5-B102-CBB45208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5" t="256" r="4206"/>
          <a:stretch>
            <a:fillRect/>
          </a:stretch>
        </p:blipFill>
        <p:spPr>
          <a:xfrm>
            <a:off x="9429001" y="1603615"/>
            <a:ext cx="1086810" cy="1342820"/>
          </a:xfrm>
          <a:custGeom>
            <a:avLst/>
            <a:gdLst>
              <a:gd name="connsiteX0" fmla="*/ 181139 w 1086810"/>
              <a:gd name="connsiteY0" fmla="*/ 0 h 1342820"/>
              <a:gd name="connsiteX1" fmla="*/ 905671 w 1086810"/>
              <a:gd name="connsiteY1" fmla="*/ 0 h 1342820"/>
              <a:gd name="connsiteX2" fmla="*/ 1086810 w 1086810"/>
              <a:gd name="connsiteY2" fmla="*/ 181139 h 1342820"/>
              <a:gd name="connsiteX3" fmla="*/ 1086810 w 1086810"/>
              <a:gd name="connsiteY3" fmla="*/ 1165129 h 1342820"/>
              <a:gd name="connsiteX4" fmla="*/ 942177 w 1086810"/>
              <a:gd name="connsiteY4" fmla="*/ 1342588 h 1342820"/>
              <a:gd name="connsiteX5" fmla="*/ 939874 w 1086810"/>
              <a:gd name="connsiteY5" fmla="*/ 1342820 h 1342820"/>
              <a:gd name="connsiteX6" fmla="*/ 146936 w 1086810"/>
              <a:gd name="connsiteY6" fmla="*/ 1342820 h 1342820"/>
              <a:gd name="connsiteX7" fmla="*/ 144633 w 1086810"/>
              <a:gd name="connsiteY7" fmla="*/ 1342588 h 1342820"/>
              <a:gd name="connsiteX8" fmla="*/ 0 w 1086810"/>
              <a:gd name="connsiteY8" fmla="*/ 1165129 h 1342820"/>
              <a:gd name="connsiteX9" fmla="*/ 0 w 1086810"/>
              <a:gd name="connsiteY9" fmla="*/ 181139 h 1342820"/>
              <a:gd name="connsiteX10" fmla="*/ 181139 w 1086810"/>
              <a:gd name="connsiteY10" fmla="*/ 0 h 13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42820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52664"/>
                  <a:pt x="1024719" y="1325697"/>
                  <a:pt x="942177" y="1342588"/>
                </a:cubicBezTo>
                <a:lnTo>
                  <a:pt x="939874" y="1342820"/>
                </a:lnTo>
                <a:lnTo>
                  <a:pt x="146936" y="1342820"/>
                </a:lnTo>
                <a:lnTo>
                  <a:pt x="144633" y="1342588"/>
                </a:lnTo>
                <a:cubicBezTo>
                  <a:pt x="62091" y="1325697"/>
                  <a:pt x="0" y="1252664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F0DF050E-44DC-A54D-4944-CB1F08C5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3678" r="3543"/>
          <a:stretch>
            <a:fillRect/>
          </a:stretch>
        </p:blipFill>
        <p:spPr bwMode="auto">
          <a:xfrm>
            <a:off x="9426135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92D0BCF4-9831-5D9E-288E-49135E6A8E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3506361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3" name="Imagem 22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48548176-4EA1-2658-F001-C7BA20F3E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6761097" y="1371600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B474FA63-F0A6-111B-B967-B5371CDD79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5353049" y="1588853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649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0" y="2790825"/>
            <a:ext cx="4848224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2" y="1959828"/>
            <a:ext cx="4585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B934AE-F740-7803-E2E6-CBD6E2F0886E}"/>
              </a:ext>
            </a:extLst>
          </p:cNvPr>
          <p:cNvSpPr txBox="1"/>
          <p:nvPr/>
        </p:nvSpPr>
        <p:spPr>
          <a:xfrm>
            <a:off x="262492" y="2949883"/>
            <a:ext cx="4414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>
                <a:effectLst/>
                <a:latin typeface="Söhne"/>
              </a:rPr>
              <a:t>Scrum Master com experiência sólida em facilitar equipes ágeis para alcançar alto desempenho e entregas consistentes. Habilidades comprovadas em remover impedimentos, promover a colaboração e garantir a transparência em todos os aspectos do desenvolvimento do produto. </a:t>
            </a:r>
            <a:endParaRPr lang="pt-BR" sz="160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B64D91-204C-7555-8784-6E0CB38B13E5}"/>
              </a:ext>
            </a:extLst>
          </p:cNvPr>
          <p:cNvSpPr txBox="1"/>
          <p:nvPr/>
        </p:nvSpPr>
        <p:spPr>
          <a:xfrm rot="16200000">
            <a:off x="9666160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141929-1C60-F9B7-2643-90DACED735E0}"/>
              </a:ext>
            </a:extLst>
          </p:cNvPr>
          <p:cNvSpPr/>
          <p:nvPr/>
        </p:nvSpPr>
        <p:spPr>
          <a:xfrm>
            <a:off x="-11077576" y="4469291"/>
            <a:ext cx="10572750" cy="197831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DF80FB5-08C7-8B5D-D54E-E0934E05288F}"/>
              </a:ext>
            </a:extLst>
          </p:cNvPr>
          <p:cNvSpPr/>
          <p:nvPr/>
        </p:nvSpPr>
        <p:spPr>
          <a:xfrm>
            <a:off x="-11077576" y="2114132"/>
            <a:ext cx="10572750" cy="19783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Homem de óculos e camisa azul&#10;&#10;Descrição gerada automaticamente">
            <a:extLst>
              <a:ext uri="{FF2B5EF4-FFF2-40B4-BE49-F238E27FC236}">
                <a16:creationId xmlns:a16="http://schemas.microsoft.com/office/drawing/2014/main" id="{7760801C-1389-BF4E-08FF-8115DB8DAB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4" t="557" r="3199"/>
          <a:stretch>
            <a:fillRect/>
          </a:stretch>
        </p:blipFill>
        <p:spPr>
          <a:xfrm>
            <a:off x="9429001" y="3506362"/>
            <a:ext cx="1086810" cy="1332615"/>
          </a:xfrm>
          <a:custGeom>
            <a:avLst/>
            <a:gdLst>
              <a:gd name="connsiteX0" fmla="*/ 181139 w 1086810"/>
              <a:gd name="connsiteY0" fmla="*/ 0 h 1332615"/>
              <a:gd name="connsiteX1" fmla="*/ 905671 w 1086810"/>
              <a:gd name="connsiteY1" fmla="*/ 0 h 1332615"/>
              <a:gd name="connsiteX2" fmla="*/ 1086810 w 1086810"/>
              <a:gd name="connsiteY2" fmla="*/ 181139 h 1332615"/>
              <a:gd name="connsiteX3" fmla="*/ 1086810 w 1086810"/>
              <a:gd name="connsiteY3" fmla="*/ 1165129 h 1332615"/>
              <a:gd name="connsiteX4" fmla="*/ 976178 w 1086810"/>
              <a:gd name="connsiteY4" fmla="*/ 1332033 h 1332615"/>
              <a:gd name="connsiteX5" fmla="*/ 974304 w 1086810"/>
              <a:gd name="connsiteY5" fmla="*/ 1332615 h 1332615"/>
              <a:gd name="connsiteX6" fmla="*/ 112506 w 1086810"/>
              <a:gd name="connsiteY6" fmla="*/ 1332615 h 1332615"/>
              <a:gd name="connsiteX7" fmla="*/ 110632 w 1086810"/>
              <a:gd name="connsiteY7" fmla="*/ 1332033 h 1332615"/>
              <a:gd name="connsiteX8" fmla="*/ 0 w 1086810"/>
              <a:gd name="connsiteY8" fmla="*/ 1165129 h 1332615"/>
              <a:gd name="connsiteX9" fmla="*/ 0 w 1086810"/>
              <a:gd name="connsiteY9" fmla="*/ 181139 h 1332615"/>
              <a:gd name="connsiteX10" fmla="*/ 181139 w 1086810"/>
              <a:gd name="connsiteY10" fmla="*/ 0 h 13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810" h="1332615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40159"/>
                  <a:pt x="1041192" y="1304535"/>
                  <a:pt x="976178" y="1332033"/>
                </a:cubicBezTo>
                <a:lnTo>
                  <a:pt x="974304" y="1332615"/>
                </a:lnTo>
                <a:lnTo>
                  <a:pt x="112506" y="1332615"/>
                </a:lnTo>
                <a:lnTo>
                  <a:pt x="110632" y="1332033"/>
                </a:lnTo>
                <a:cubicBezTo>
                  <a:pt x="45618" y="1304535"/>
                  <a:pt x="0" y="124015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18" name="Imagem 17" descr="Visualização da imagem">
            <a:extLst>
              <a:ext uri="{FF2B5EF4-FFF2-40B4-BE49-F238E27FC236}">
                <a16:creationId xmlns:a16="http://schemas.microsoft.com/office/drawing/2014/main" id="{A9EDB49F-C6C8-3A5E-AAA2-0EFD276B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6761097" y="1371601"/>
            <a:ext cx="2343803" cy="3627735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B2C7756B-04DC-36FB-2905-C3CE6C5C77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191" r="5153"/>
          <a:stretch>
            <a:fillRect/>
          </a:stretch>
        </p:blipFill>
        <p:spPr>
          <a:xfrm>
            <a:off x="5353050" y="1603615"/>
            <a:ext cx="1086810" cy="1346268"/>
          </a:xfrm>
          <a:custGeom>
            <a:avLst/>
            <a:gdLst>
              <a:gd name="connsiteX0" fmla="*/ 181139 w 1086810"/>
              <a:gd name="connsiteY0" fmla="*/ 0 h 1346268"/>
              <a:gd name="connsiteX1" fmla="*/ 905671 w 1086810"/>
              <a:gd name="connsiteY1" fmla="*/ 0 h 1346268"/>
              <a:gd name="connsiteX2" fmla="*/ 1086810 w 1086810"/>
              <a:gd name="connsiteY2" fmla="*/ 181139 h 1346268"/>
              <a:gd name="connsiteX3" fmla="*/ 1086810 w 1086810"/>
              <a:gd name="connsiteY3" fmla="*/ 1165129 h 1346268"/>
              <a:gd name="connsiteX4" fmla="*/ 905671 w 1086810"/>
              <a:gd name="connsiteY4" fmla="*/ 1346268 h 1346268"/>
              <a:gd name="connsiteX5" fmla="*/ 181139 w 1086810"/>
              <a:gd name="connsiteY5" fmla="*/ 1346268 h 1346268"/>
              <a:gd name="connsiteX6" fmla="*/ 0 w 1086810"/>
              <a:gd name="connsiteY6" fmla="*/ 1165129 h 1346268"/>
              <a:gd name="connsiteX7" fmla="*/ 0 w 1086810"/>
              <a:gd name="connsiteY7" fmla="*/ 181139 h 1346268"/>
              <a:gd name="connsiteX8" fmla="*/ 181139 w 1086810"/>
              <a:gd name="connsiteY8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10" h="1346268">
                <a:moveTo>
                  <a:pt x="181139" y="0"/>
                </a:moveTo>
                <a:lnTo>
                  <a:pt x="905671" y="0"/>
                </a:lnTo>
                <a:cubicBezTo>
                  <a:pt x="1005711" y="0"/>
                  <a:pt x="1086810" y="81099"/>
                  <a:pt x="1086810" y="181139"/>
                </a:cubicBezTo>
                <a:lnTo>
                  <a:pt x="1086810" y="1165129"/>
                </a:lnTo>
                <a:cubicBezTo>
                  <a:pt x="1086810" y="1265169"/>
                  <a:pt x="1005711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21" name="Imagem 20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F14AE4F7-9BD1-7649-4F75-C0F7FD61EB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b="20915"/>
          <a:stretch>
            <a:fillRect/>
          </a:stretch>
        </p:blipFill>
        <p:spPr>
          <a:xfrm>
            <a:off x="5355917" y="3506361"/>
            <a:ext cx="1083943" cy="1346268"/>
          </a:xfrm>
          <a:custGeom>
            <a:avLst/>
            <a:gdLst>
              <a:gd name="connsiteX0" fmla="*/ 181139 w 1083943"/>
              <a:gd name="connsiteY0" fmla="*/ 0 h 1346268"/>
              <a:gd name="connsiteX1" fmla="*/ 905671 w 1083943"/>
              <a:gd name="connsiteY1" fmla="*/ 0 h 1346268"/>
              <a:gd name="connsiteX2" fmla="*/ 1083130 w 1083943"/>
              <a:gd name="connsiteY2" fmla="*/ 144633 h 1346268"/>
              <a:gd name="connsiteX3" fmla="*/ 1083943 w 1083943"/>
              <a:gd name="connsiteY3" fmla="*/ 152699 h 1346268"/>
              <a:gd name="connsiteX4" fmla="*/ 1083943 w 1083943"/>
              <a:gd name="connsiteY4" fmla="*/ 1193569 h 1346268"/>
              <a:gd name="connsiteX5" fmla="*/ 1083130 w 1083943"/>
              <a:gd name="connsiteY5" fmla="*/ 1201635 h 1346268"/>
              <a:gd name="connsiteX6" fmla="*/ 905671 w 1083943"/>
              <a:gd name="connsiteY6" fmla="*/ 1346268 h 1346268"/>
              <a:gd name="connsiteX7" fmla="*/ 181139 w 1083943"/>
              <a:gd name="connsiteY7" fmla="*/ 1346268 h 1346268"/>
              <a:gd name="connsiteX8" fmla="*/ 0 w 1083943"/>
              <a:gd name="connsiteY8" fmla="*/ 1165129 h 1346268"/>
              <a:gd name="connsiteX9" fmla="*/ 0 w 1083943"/>
              <a:gd name="connsiteY9" fmla="*/ 181139 h 1346268"/>
              <a:gd name="connsiteX10" fmla="*/ 181139 w 1083943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3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40" y="62091"/>
                  <a:pt x="1083130" y="144633"/>
                </a:cubicBezTo>
                <a:lnTo>
                  <a:pt x="1083943" y="152699"/>
                </a:lnTo>
                <a:lnTo>
                  <a:pt x="1083943" y="1193569"/>
                </a:lnTo>
                <a:lnTo>
                  <a:pt x="1083130" y="1201635"/>
                </a:lnTo>
                <a:cubicBezTo>
                  <a:pt x="1066240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7AECC424-2B52-3932-A048-EA83F87A898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4360" b="19759"/>
          <a:stretch>
            <a:fillRect/>
          </a:stretch>
        </p:blipFill>
        <p:spPr>
          <a:xfrm>
            <a:off x="9426135" y="1600167"/>
            <a:ext cx="1083944" cy="1346268"/>
          </a:xfrm>
          <a:custGeom>
            <a:avLst/>
            <a:gdLst>
              <a:gd name="connsiteX0" fmla="*/ 181139 w 1083944"/>
              <a:gd name="connsiteY0" fmla="*/ 0 h 1346268"/>
              <a:gd name="connsiteX1" fmla="*/ 905671 w 1083944"/>
              <a:gd name="connsiteY1" fmla="*/ 0 h 1346268"/>
              <a:gd name="connsiteX2" fmla="*/ 1083130 w 1083944"/>
              <a:gd name="connsiteY2" fmla="*/ 144633 h 1346268"/>
              <a:gd name="connsiteX3" fmla="*/ 1083944 w 1083944"/>
              <a:gd name="connsiteY3" fmla="*/ 152709 h 1346268"/>
              <a:gd name="connsiteX4" fmla="*/ 1083944 w 1083944"/>
              <a:gd name="connsiteY4" fmla="*/ 1193559 h 1346268"/>
              <a:gd name="connsiteX5" fmla="*/ 1083130 w 1083944"/>
              <a:gd name="connsiteY5" fmla="*/ 1201635 h 1346268"/>
              <a:gd name="connsiteX6" fmla="*/ 905671 w 1083944"/>
              <a:gd name="connsiteY6" fmla="*/ 1346268 h 1346268"/>
              <a:gd name="connsiteX7" fmla="*/ 181139 w 1083944"/>
              <a:gd name="connsiteY7" fmla="*/ 1346268 h 1346268"/>
              <a:gd name="connsiteX8" fmla="*/ 0 w 1083944"/>
              <a:gd name="connsiteY8" fmla="*/ 1165129 h 1346268"/>
              <a:gd name="connsiteX9" fmla="*/ 0 w 1083944"/>
              <a:gd name="connsiteY9" fmla="*/ 181139 h 1346268"/>
              <a:gd name="connsiteX10" fmla="*/ 181139 w 1083944"/>
              <a:gd name="connsiteY10" fmla="*/ 0 h 134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944" h="1346268">
                <a:moveTo>
                  <a:pt x="181139" y="0"/>
                </a:moveTo>
                <a:lnTo>
                  <a:pt x="905671" y="0"/>
                </a:lnTo>
                <a:cubicBezTo>
                  <a:pt x="993206" y="0"/>
                  <a:pt x="1066239" y="62092"/>
                  <a:pt x="1083130" y="144633"/>
                </a:cubicBezTo>
                <a:lnTo>
                  <a:pt x="1083944" y="152709"/>
                </a:lnTo>
                <a:lnTo>
                  <a:pt x="1083944" y="1193559"/>
                </a:lnTo>
                <a:lnTo>
                  <a:pt x="1083130" y="1201635"/>
                </a:lnTo>
                <a:cubicBezTo>
                  <a:pt x="1066239" y="1284177"/>
                  <a:pt x="993206" y="1346268"/>
                  <a:pt x="905671" y="1346268"/>
                </a:cubicBezTo>
                <a:lnTo>
                  <a:pt x="181139" y="1346268"/>
                </a:lnTo>
                <a:cubicBezTo>
                  <a:pt x="81099" y="1346268"/>
                  <a:pt x="0" y="1265169"/>
                  <a:pt x="0" y="1165129"/>
                </a:cubicBezTo>
                <a:lnTo>
                  <a:pt x="0" y="181139"/>
                </a:lnTo>
                <a:cubicBezTo>
                  <a:pt x="0" y="81099"/>
                  <a:pt x="81099" y="0"/>
                  <a:pt x="18113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809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tângulo: Cantos Arredondados 1034">
            <a:extLst>
              <a:ext uri="{FF2B5EF4-FFF2-40B4-BE49-F238E27FC236}">
                <a16:creationId xmlns:a16="http://schemas.microsoft.com/office/drawing/2014/main" id="{1D273635-2BC2-97D5-2471-047CB34E0397}"/>
              </a:ext>
            </a:extLst>
          </p:cNvPr>
          <p:cNvSpPr/>
          <p:nvPr/>
        </p:nvSpPr>
        <p:spPr>
          <a:xfrm>
            <a:off x="-447675" y="4469291"/>
            <a:ext cx="11115675" cy="197831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4" name="Retângulo: Cantos Arredondados 1033">
            <a:extLst>
              <a:ext uri="{FF2B5EF4-FFF2-40B4-BE49-F238E27FC236}">
                <a16:creationId xmlns:a16="http://schemas.microsoft.com/office/drawing/2014/main" id="{64BC7DE3-C2EE-9878-367F-8D9591C26A74}"/>
              </a:ext>
            </a:extLst>
          </p:cNvPr>
          <p:cNvSpPr/>
          <p:nvPr/>
        </p:nvSpPr>
        <p:spPr>
          <a:xfrm>
            <a:off x="-447675" y="2114132"/>
            <a:ext cx="11115675" cy="19783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Historia do grupo</a:t>
            </a:r>
          </a:p>
        </p:txBody>
      </p:sp>
      <p:pic>
        <p:nvPicPr>
          <p:cNvPr id="1030" name="Picture 6" descr="Post It PNGs para download gratuito">
            <a:extLst>
              <a:ext uri="{FF2B5EF4-FFF2-40B4-BE49-F238E27FC236}">
                <a16:creationId xmlns:a16="http://schemas.microsoft.com/office/drawing/2014/main" id="{20C3AB39-5EBF-359C-0E0F-29FFB07C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1" y="2114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68C6B8-5337-6D26-E3C0-55DCDB0F6411}"/>
              </a:ext>
            </a:extLst>
          </p:cNvPr>
          <p:cNvSpPr txBox="1"/>
          <p:nvPr/>
        </p:nvSpPr>
        <p:spPr>
          <a:xfrm>
            <a:off x="953913" y="2628522"/>
            <a:ext cx="1257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Reuniões demoradas e confusas</a:t>
            </a:r>
            <a:endParaRPr lang="pt-BR" sz="1600"/>
          </a:p>
        </p:txBody>
      </p:sp>
      <p:pic>
        <p:nvPicPr>
          <p:cNvPr id="16" name="Picture 6" descr="Post It PNGs para download gratuito">
            <a:extLst>
              <a:ext uri="{FF2B5EF4-FFF2-40B4-BE49-F238E27FC236}">
                <a16:creationId xmlns:a16="http://schemas.microsoft.com/office/drawing/2014/main" id="{7265996F-31BD-4F6F-3044-C9EB5BD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09" y="2114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88816E-1FFE-17A2-DB05-EECCA1784C70}"/>
              </a:ext>
            </a:extLst>
          </p:cNvPr>
          <p:cNvSpPr txBox="1"/>
          <p:nvPr/>
        </p:nvSpPr>
        <p:spPr>
          <a:xfrm>
            <a:off x="2932544" y="2769237"/>
            <a:ext cx="129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Integrantes dispersos</a:t>
            </a:r>
            <a:endParaRPr lang="pt-BR" sz="1600"/>
          </a:p>
        </p:txBody>
      </p:sp>
      <p:pic>
        <p:nvPicPr>
          <p:cNvPr id="19" name="Picture 6" descr="Post It PNGs para download gratuito">
            <a:extLst>
              <a:ext uri="{FF2B5EF4-FFF2-40B4-BE49-F238E27FC236}">
                <a16:creationId xmlns:a16="http://schemas.microsoft.com/office/drawing/2014/main" id="{3C83781A-47EB-2E34-AA5E-912E49A9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77" y="2114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84A1B4-1650-B795-B3B7-57D93FBB60E7}"/>
              </a:ext>
            </a:extLst>
          </p:cNvPr>
          <p:cNvSpPr txBox="1"/>
          <p:nvPr/>
        </p:nvSpPr>
        <p:spPr>
          <a:xfrm>
            <a:off x="4838022" y="2766703"/>
            <a:ext cx="151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Falta de compromisso</a:t>
            </a:r>
            <a:endParaRPr lang="pt-BR" sz="1600"/>
          </a:p>
        </p:txBody>
      </p:sp>
      <p:pic>
        <p:nvPicPr>
          <p:cNvPr id="22" name="Picture 6" descr="Post It PNGs para download gratuito">
            <a:extLst>
              <a:ext uri="{FF2B5EF4-FFF2-40B4-BE49-F238E27FC236}">
                <a16:creationId xmlns:a16="http://schemas.microsoft.com/office/drawing/2014/main" id="{BB608D8E-7558-8D9B-2419-8E1A3896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65" y="2114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8BD7B28-0420-D06E-1899-7484B08BD5BB}"/>
              </a:ext>
            </a:extLst>
          </p:cNvPr>
          <p:cNvSpPr txBox="1"/>
          <p:nvPr/>
        </p:nvSpPr>
        <p:spPr>
          <a:xfrm>
            <a:off x="6940100" y="2646127"/>
            <a:ext cx="130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Entregas com pouca qualidade</a:t>
            </a:r>
            <a:endParaRPr lang="pt-BR" sz="1600"/>
          </a:p>
        </p:txBody>
      </p:sp>
      <p:pic>
        <p:nvPicPr>
          <p:cNvPr id="26" name="Picture 6" descr="Post It PNGs para download gratuito">
            <a:extLst>
              <a:ext uri="{FF2B5EF4-FFF2-40B4-BE49-F238E27FC236}">
                <a16:creationId xmlns:a16="http://schemas.microsoft.com/office/drawing/2014/main" id="{E47189AA-D153-64C1-6E2B-2C8E0C73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53" y="2114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E4166D-A85E-506C-8EBC-5D80A009CD9D}"/>
              </a:ext>
            </a:extLst>
          </p:cNvPr>
          <p:cNvSpPr txBox="1"/>
          <p:nvPr/>
        </p:nvSpPr>
        <p:spPr>
          <a:xfrm>
            <a:off x="8980108" y="2617986"/>
            <a:ext cx="12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Deixar para ensaiar de última hora</a:t>
            </a:r>
            <a:endParaRPr lang="pt-BR" sz="1600"/>
          </a:p>
        </p:txBody>
      </p:sp>
      <p:pic>
        <p:nvPicPr>
          <p:cNvPr id="39" name="Picture 6" descr="Post It PNGs para download gratuito">
            <a:extLst>
              <a:ext uri="{FF2B5EF4-FFF2-40B4-BE49-F238E27FC236}">
                <a16:creationId xmlns:a16="http://schemas.microsoft.com/office/drawing/2014/main" id="{1F7B8180-843D-8842-2065-30F768AD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1" y="45134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CBCB7262-8575-12A1-0D53-1FE69E8AA071}"/>
              </a:ext>
            </a:extLst>
          </p:cNvPr>
          <p:cNvSpPr txBox="1"/>
          <p:nvPr/>
        </p:nvSpPr>
        <p:spPr>
          <a:xfrm>
            <a:off x="1009748" y="5173604"/>
            <a:ext cx="112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rgbClr val="000000"/>
                </a:solidFill>
              </a:rPr>
              <a:t>Consultar dúvidas</a:t>
            </a:r>
            <a:endParaRPr lang="pt-BR" sz="1600"/>
          </a:p>
        </p:txBody>
      </p:sp>
      <p:pic>
        <p:nvPicPr>
          <p:cNvPr id="42" name="Picture 6" descr="Post It PNGs para download gratuito">
            <a:extLst>
              <a:ext uri="{FF2B5EF4-FFF2-40B4-BE49-F238E27FC236}">
                <a16:creationId xmlns:a16="http://schemas.microsoft.com/office/drawing/2014/main" id="{BBB15546-BD57-59A2-5909-953F3B4A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09" y="45134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C13B8DBA-82EE-9214-F333-BA0FD4FEAFC9}"/>
              </a:ext>
            </a:extLst>
          </p:cNvPr>
          <p:cNvSpPr txBox="1"/>
          <p:nvPr/>
        </p:nvSpPr>
        <p:spPr>
          <a:xfrm>
            <a:off x="2827087" y="5289173"/>
            <a:ext cx="150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Produtividade</a:t>
            </a:r>
            <a:endParaRPr lang="pt-BR" sz="1600"/>
          </a:p>
        </p:txBody>
      </p:sp>
      <p:pic>
        <p:nvPicPr>
          <p:cNvPr id="45" name="Picture 6" descr="Post It PNGs para download gratuito">
            <a:extLst>
              <a:ext uri="{FF2B5EF4-FFF2-40B4-BE49-F238E27FC236}">
                <a16:creationId xmlns:a16="http://schemas.microsoft.com/office/drawing/2014/main" id="{F205EBA2-8D6D-9ADE-D750-05E30690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77" y="45134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22DC78-B7CF-4ACE-9950-7F0CDA31EEC6}"/>
              </a:ext>
            </a:extLst>
          </p:cNvPr>
          <p:cNvSpPr txBox="1"/>
          <p:nvPr/>
        </p:nvSpPr>
        <p:spPr>
          <a:xfrm>
            <a:off x="4981158" y="5296714"/>
            <a:ext cx="127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Boas ideias</a:t>
            </a:r>
            <a:endParaRPr lang="pt-BR" sz="1600"/>
          </a:p>
        </p:txBody>
      </p:sp>
      <p:pic>
        <p:nvPicPr>
          <p:cNvPr id="48" name="Picture 6" descr="Post It PNGs para download gratuito">
            <a:extLst>
              <a:ext uri="{FF2B5EF4-FFF2-40B4-BE49-F238E27FC236}">
                <a16:creationId xmlns:a16="http://schemas.microsoft.com/office/drawing/2014/main" id="{36A97E4B-08FD-43C7-A38E-11E7132C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65" y="45134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2786EC-3E48-221A-5903-DC19647F332B}"/>
              </a:ext>
            </a:extLst>
          </p:cNvPr>
          <p:cNvSpPr txBox="1"/>
          <p:nvPr/>
        </p:nvSpPr>
        <p:spPr>
          <a:xfrm>
            <a:off x="7204651" y="5283605"/>
            <a:ext cx="789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rgbClr val="000000"/>
                </a:solidFill>
              </a:rPr>
              <a:t>União</a:t>
            </a:r>
            <a:endParaRPr lang="pt-BR" sz="1600"/>
          </a:p>
        </p:txBody>
      </p:sp>
      <p:pic>
        <p:nvPicPr>
          <p:cNvPr id="51" name="Picture 6" descr="Post It PNGs para download gratuito">
            <a:extLst>
              <a:ext uri="{FF2B5EF4-FFF2-40B4-BE49-F238E27FC236}">
                <a16:creationId xmlns:a16="http://schemas.microsoft.com/office/drawing/2014/main" id="{FE499E49-DBBD-EB56-E926-186913C7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53" y="45134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4E6DB8F0-79A1-CA99-F34A-AAEC79C12F41}"/>
              </a:ext>
            </a:extLst>
          </p:cNvPr>
          <p:cNvSpPr txBox="1"/>
          <p:nvPr/>
        </p:nvSpPr>
        <p:spPr>
          <a:xfrm>
            <a:off x="9048043" y="5160494"/>
            <a:ext cx="1113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>
                <a:solidFill>
                  <a:srgbClr val="000000"/>
                </a:solidFill>
                <a:effectLst/>
              </a:rPr>
              <a:t>Sinergia do grupo</a:t>
            </a:r>
            <a:endParaRPr lang="pt-BR" sz="1600"/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F2582982-4142-7F19-9F88-F353D6592F59}"/>
              </a:ext>
            </a:extLst>
          </p:cNvPr>
          <p:cNvSpPr txBox="1"/>
          <p:nvPr/>
        </p:nvSpPr>
        <p:spPr>
          <a:xfrm rot="16200000">
            <a:off x="-88611" y="2812560"/>
            <a:ext cx="108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Louco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23287FF3-B9A1-B9F9-3F92-6F1B94CC5CBE}"/>
              </a:ext>
            </a:extLst>
          </p:cNvPr>
          <p:cNvSpPr txBox="1"/>
          <p:nvPr/>
        </p:nvSpPr>
        <p:spPr>
          <a:xfrm rot="16200000">
            <a:off x="14090" y="5227616"/>
            <a:ext cx="87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Feliz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995522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6C84AAC-5627-8597-6F3E-EA8ECC780030}"/>
              </a:ext>
            </a:extLst>
          </p:cNvPr>
          <p:cNvSpPr/>
          <p:nvPr/>
        </p:nvSpPr>
        <p:spPr>
          <a:xfrm>
            <a:off x="6110186" y="653987"/>
            <a:ext cx="2089637" cy="2157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EA98F3-D495-24FA-4254-CF170F4320E4}"/>
              </a:ext>
            </a:extLst>
          </p:cNvPr>
          <p:cNvSpPr/>
          <p:nvPr/>
        </p:nvSpPr>
        <p:spPr>
          <a:xfrm>
            <a:off x="7467647" y="2058364"/>
            <a:ext cx="2089637" cy="2157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585782-C117-6CCA-B138-F8C6B8BCB5EB}"/>
              </a:ext>
            </a:extLst>
          </p:cNvPr>
          <p:cNvSpPr/>
          <p:nvPr/>
        </p:nvSpPr>
        <p:spPr>
          <a:xfrm>
            <a:off x="8870229" y="3428998"/>
            <a:ext cx="2089637" cy="2157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 3</a:t>
            </a:r>
          </a:p>
        </p:txBody>
      </p:sp>
    </p:spTree>
    <p:extLst>
      <p:ext uri="{BB962C8B-B14F-4D97-AF65-F5344CB8AC3E}">
        <p14:creationId xmlns:p14="http://schemas.microsoft.com/office/powerpoint/2010/main" val="357014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76B3DD39-E525-6800-BEC5-18E0A19AA6D9}"/>
              </a:ext>
            </a:extLst>
          </p:cNvPr>
          <p:cNvSpPr txBox="1"/>
          <p:nvPr/>
        </p:nvSpPr>
        <p:spPr>
          <a:xfrm rot="16200000">
            <a:off x="10540240" y="3013501"/>
            <a:ext cx="441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QUEM SOMOS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1253</Words>
  <Application>Microsoft Office PowerPoint</Application>
  <PresentationFormat>Widescreen</PresentationFormat>
  <Paragraphs>249</Paragraphs>
  <Slides>46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6" baseType="lpstr">
      <vt:lpstr>Aptos</vt:lpstr>
      <vt:lpstr>Aptos Black</vt:lpstr>
      <vt:lpstr>Aptos Display</vt:lpstr>
      <vt:lpstr>Arial</vt:lpstr>
      <vt:lpstr>Calibri</vt:lpstr>
      <vt:lpstr>Segoe UI</vt:lpstr>
      <vt:lpstr>Söhne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2</cp:revision>
  <dcterms:created xsi:type="dcterms:W3CDTF">2024-03-14T23:31:26Z</dcterms:created>
  <dcterms:modified xsi:type="dcterms:W3CDTF">2024-04-03T16:09:16Z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